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9" r:id="rId3"/>
    <p:sldId id="337" r:id="rId4"/>
    <p:sldId id="257" r:id="rId5"/>
    <p:sldId id="312" r:id="rId6"/>
    <p:sldId id="258" r:id="rId7"/>
    <p:sldId id="313" r:id="rId8"/>
    <p:sldId id="314" r:id="rId9"/>
    <p:sldId id="260" r:id="rId10"/>
    <p:sldId id="315" r:id="rId11"/>
    <p:sldId id="338" r:id="rId12"/>
    <p:sldId id="339"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274" r:id="rId28"/>
    <p:sldId id="269" r:id="rId29"/>
  </p:sldIdLst>
  <p:sldSz cx="9144000" cy="5143500" type="screen16x9"/>
  <p:notesSz cx="6858000" cy="9144000"/>
  <p:embeddedFontLst>
    <p:embeddedFont>
      <p:font typeface="Arial Black" panose="020B0A04020102020204" pitchFamily="34" charset="0"/>
      <p:bold r:id="rId31"/>
    </p:embeddedFont>
    <p:embeddedFont>
      <p:font typeface="Comfortaa" panose="020B0604020202020204" charset="0"/>
      <p:regular r:id="rId32"/>
      <p:bold r:id="rId33"/>
    </p:embeddedFont>
    <p:embeddedFont>
      <p:font typeface="Manrope" panose="020B0604020202020204" charset="0"/>
      <p:regular r:id="rId34"/>
      <p:bold r:id="rId35"/>
    </p:embeddedFont>
    <p:embeddedFont>
      <p:font typeface="Righteous"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8ADFE4-11CC-40D7-88D7-12960127030D}">
  <a:tblStyle styleId="{248ADFE4-11CC-40D7-88D7-1296012703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8" d="100"/>
          <a:sy n="98" d="100"/>
        </p:scale>
        <p:origin x="3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Zomato_Data%20-%20Devika%20Nithia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Zomato_Data%20-%20Devika%20Nithia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 - Devika Nithian.xlsx]Pivot!PivotTable4</c:name>
    <c:fmtId val="1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Country</a:t>
            </a:r>
            <a:r>
              <a:rPr lang="en-US" baseline="0"/>
              <a:t> By Cost(INR)</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Pivot!$E$49</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Pivot!$D$50:$D$65</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Pivot!$E$50:$E$65</c:f>
              <c:numCache>
                <c:formatCode>General</c:formatCode>
                <c:ptCount val="15"/>
                <c:pt idx="0">
                  <c:v>1324.5833333333333</c:v>
                </c:pt>
                <c:pt idx="1">
                  <c:v>1885.3333333333333</c:v>
                </c:pt>
                <c:pt idx="2">
                  <c:v>2175</c:v>
                </c:pt>
                <c:pt idx="3">
                  <c:v>623.37031900138697</c:v>
                </c:pt>
                <c:pt idx="4">
                  <c:v>1405.952380952381</c:v>
                </c:pt>
                <c:pt idx="5">
                  <c:v>3487.5</c:v>
                </c:pt>
                <c:pt idx="6">
                  <c:v>2297.75</c:v>
                </c:pt>
                <c:pt idx="7">
                  <c:v>5146.25</c:v>
                </c:pt>
                <c:pt idx="8">
                  <c:v>9656.5</c:v>
                </c:pt>
                <c:pt idx="9">
                  <c:v>1678.9333333333334</c:v>
                </c:pt>
                <c:pt idx="10">
                  <c:v>665</c:v>
                </c:pt>
                <c:pt idx="11">
                  <c:v>214.67794117647057</c:v>
                </c:pt>
                <c:pt idx="12">
                  <c:v>166.41666666666666</c:v>
                </c:pt>
                <c:pt idx="13">
                  <c:v>47.8125</c:v>
                </c:pt>
                <c:pt idx="14">
                  <c:v>2170.6221198156682</c:v>
                </c:pt>
              </c:numCache>
            </c:numRef>
          </c:val>
          <c:extLst>
            <c:ext xmlns:c16="http://schemas.microsoft.com/office/drawing/2014/chart" uri="{C3380CC4-5D6E-409C-BE32-E72D297353CC}">
              <c16:uniqueId val="{00000000-9617-47BC-A51E-CE050CB5615C}"/>
            </c:ext>
          </c:extLst>
        </c:ser>
        <c:dLbls>
          <c:showLegendKey val="0"/>
          <c:showVal val="0"/>
          <c:showCatName val="0"/>
          <c:showSerName val="0"/>
          <c:showPercent val="0"/>
          <c:showBubbleSize val="0"/>
        </c:dLbls>
        <c:gapWidth val="150"/>
        <c:shape val="box"/>
        <c:axId val="131922576"/>
        <c:axId val="131906736"/>
        <c:axId val="0"/>
      </c:bar3DChart>
      <c:catAx>
        <c:axId val="1319225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906736"/>
        <c:crosses val="autoZero"/>
        <c:auto val="1"/>
        <c:lblAlgn val="ctr"/>
        <c:lblOffset val="100"/>
        <c:noMultiLvlLbl val="0"/>
      </c:catAx>
      <c:valAx>
        <c:axId val="131906736"/>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19225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 - Devika Nithian.xlsx]Pivot!PivotTable7</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 Cuisines based on Cost(INR)</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Pivot!$H$55</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cat>
            <c:strRef>
              <c:f>Pivot!$G$56:$G$76</c:f>
              <c:strCache>
                <c:ptCount val="20"/>
                <c:pt idx="0">
                  <c:v>Asian, Japanese, Korean, Thai, Chinese</c:v>
                </c:pt>
                <c:pt idx="1">
                  <c:v>Cafe, Continental, North Indian</c:v>
                </c:pt>
                <c:pt idx="2">
                  <c:v>Continental, European, North Indian, French</c:v>
                </c:pt>
                <c:pt idx="3">
                  <c:v>Continental, Italian, American, North Indian</c:v>
                </c:pt>
                <c:pt idx="4">
                  <c:v>Continental, Italian, Mediterranean</c:v>
                </c:pt>
                <c:pt idx="5">
                  <c:v>Continental, North Indian, Italian, Asian</c:v>
                </c:pt>
                <c:pt idx="6">
                  <c:v>Finger Food, Continental, Italian, Chinese</c:v>
                </c:pt>
                <c:pt idx="7">
                  <c:v>Finger Food, Italian, Middle Eastern</c:v>
                </c:pt>
                <c:pt idx="8">
                  <c:v>French, Italian</c:v>
                </c:pt>
                <c:pt idx="9">
                  <c:v>Japanese, Thai, Sushi</c:v>
                </c:pt>
                <c:pt idx="10">
                  <c:v>Malaysian, Thai</c:v>
                </c:pt>
                <c:pt idx="11">
                  <c:v>Malaysian, Thai, Kerala, Vietnamese, Sri Lankan</c:v>
                </c:pt>
                <c:pt idx="12">
                  <c:v>Mediterranean, European</c:v>
                </c:pt>
                <c:pt idx="13">
                  <c:v>Mughlai, North Indian, South Indian</c:v>
                </c:pt>
                <c:pt idx="14">
                  <c:v>North Indian, Chinese, South Indian, Italian</c:v>
                </c:pt>
                <c:pt idx="15">
                  <c:v>North Indian, Continental, European, Chinese, Thai</c:v>
                </c:pt>
                <c:pt idx="16">
                  <c:v>North Indian, European, Continental</c:v>
                </c:pt>
                <c:pt idx="17">
                  <c:v>Seafood, Chinese, Japanese, Sushi, Thai</c:v>
                </c:pt>
                <c:pt idx="18">
                  <c:v>South American</c:v>
                </c:pt>
                <c:pt idx="19">
                  <c:v>Spanish, Italian</c:v>
                </c:pt>
              </c:strCache>
            </c:strRef>
          </c:cat>
          <c:val>
            <c:numRef>
              <c:f>Pivot!$H$56:$H$76</c:f>
              <c:numCache>
                <c:formatCode>General</c:formatCode>
                <c:ptCount val="20"/>
                <c:pt idx="0">
                  <c:v>7000</c:v>
                </c:pt>
                <c:pt idx="1">
                  <c:v>3500</c:v>
                </c:pt>
                <c:pt idx="2">
                  <c:v>4500</c:v>
                </c:pt>
                <c:pt idx="3">
                  <c:v>3500</c:v>
                </c:pt>
                <c:pt idx="4">
                  <c:v>4500</c:v>
                </c:pt>
                <c:pt idx="5">
                  <c:v>3600</c:v>
                </c:pt>
                <c:pt idx="6">
                  <c:v>4400</c:v>
                </c:pt>
                <c:pt idx="7">
                  <c:v>4700</c:v>
                </c:pt>
                <c:pt idx="8">
                  <c:v>5000</c:v>
                </c:pt>
                <c:pt idx="9">
                  <c:v>4000</c:v>
                </c:pt>
                <c:pt idx="10">
                  <c:v>4200</c:v>
                </c:pt>
                <c:pt idx="11">
                  <c:v>6000</c:v>
                </c:pt>
                <c:pt idx="12">
                  <c:v>5000</c:v>
                </c:pt>
                <c:pt idx="13">
                  <c:v>4500</c:v>
                </c:pt>
                <c:pt idx="14">
                  <c:v>6000</c:v>
                </c:pt>
                <c:pt idx="15">
                  <c:v>3800</c:v>
                </c:pt>
                <c:pt idx="16">
                  <c:v>5000</c:v>
                </c:pt>
                <c:pt idx="17">
                  <c:v>4000</c:v>
                </c:pt>
                <c:pt idx="18">
                  <c:v>3750</c:v>
                </c:pt>
                <c:pt idx="19">
                  <c:v>4500</c:v>
                </c:pt>
              </c:numCache>
            </c:numRef>
          </c:val>
          <c:extLst>
            <c:ext xmlns:c16="http://schemas.microsoft.com/office/drawing/2014/chart" uri="{C3380CC4-5D6E-409C-BE32-E72D297353CC}">
              <c16:uniqueId val="{00000000-212F-48F8-AFA9-A3864FFE4B7B}"/>
            </c:ext>
          </c:extLst>
        </c:ser>
        <c:dLbls>
          <c:showLegendKey val="0"/>
          <c:showVal val="0"/>
          <c:showCatName val="0"/>
          <c:showSerName val="0"/>
          <c:showPercent val="0"/>
          <c:showBubbleSize val="0"/>
        </c:dLbls>
        <c:gapWidth val="150"/>
        <c:shape val="box"/>
        <c:axId val="1267026815"/>
        <c:axId val="1267024415"/>
        <c:axId val="0"/>
      </c:bar3DChart>
      <c:catAx>
        <c:axId val="126702681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7024415"/>
        <c:crosses val="autoZero"/>
        <c:auto val="1"/>
        <c:lblAlgn val="ctr"/>
        <c:lblOffset val="100"/>
        <c:noMultiLvlLbl val="0"/>
      </c:catAx>
      <c:valAx>
        <c:axId val="1267024415"/>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670268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cene3d>
      <a:camera prst="orthographicFront"/>
      <a:lightRig rig="threePt" dir="t"/>
    </a:scene3d>
    <a:sp3d>
      <a:bevelT w="165100" prst="coolSlant"/>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501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906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155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5740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016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50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41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8521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739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00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ca60e830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ca60e830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009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4703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58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5917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c27cc97dd_0_1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c27cc97dd_0_1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ca60e830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3ca60e830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ca60e83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ca60e83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ca60e83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ca60e83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ba3092fb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ba3092f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ba3092fb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ba3092f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36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ba3092fb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ba3092f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49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1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463300"/>
            <a:ext cx="4105200" cy="2272200"/>
          </a:xfrm>
          <a:prstGeom prst="rect">
            <a:avLst/>
          </a:prstGeom>
          <a:ln>
            <a:noFill/>
          </a:ln>
        </p:spPr>
        <p:txBody>
          <a:bodyPr spcFirstLastPara="1" wrap="square" lIns="91425" tIns="91425" rIns="91425" bIns="91425"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968975"/>
            <a:ext cx="3065700" cy="639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latin typeface="Comfortaa"/>
                <a:ea typeface="Comfortaa"/>
                <a:cs typeface="Comfortaa"/>
                <a:sym typeface="Comforta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63"/>
        <p:cNvGrpSpPr/>
        <p:nvPr/>
      </p:nvGrpSpPr>
      <p:grpSpPr>
        <a:xfrm>
          <a:off x="0" y="0"/>
          <a:ext cx="0" cy="0"/>
          <a:chOff x="0" y="0"/>
          <a:chExt cx="0" cy="0"/>
        </a:xfrm>
      </p:grpSpPr>
      <p:pic>
        <p:nvPicPr>
          <p:cNvPr id="164" name="Google Shape;164;p33"/>
          <p:cNvPicPr preferRelativeResize="0"/>
          <p:nvPr/>
        </p:nvPicPr>
        <p:blipFill>
          <a:blip r:embed="rId2">
            <a:alphaModFix/>
          </a:blip>
          <a:stretch>
            <a:fillRect/>
          </a:stretch>
        </p:blipFill>
        <p:spPr>
          <a:xfrm rot="-2700000">
            <a:off x="239975" y="-380425"/>
            <a:ext cx="1266775" cy="1203451"/>
          </a:xfrm>
          <a:prstGeom prst="rect">
            <a:avLst/>
          </a:prstGeom>
          <a:noFill/>
          <a:ln>
            <a:noFill/>
          </a:ln>
        </p:spPr>
      </p:pic>
      <p:pic>
        <p:nvPicPr>
          <p:cNvPr id="165" name="Google Shape;165;p33"/>
          <p:cNvPicPr preferRelativeResize="0"/>
          <p:nvPr/>
        </p:nvPicPr>
        <p:blipFill>
          <a:blip r:embed="rId3">
            <a:alphaModFix/>
          </a:blip>
          <a:stretch>
            <a:fillRect/>
          </a:stretch>
        </p:blipFill>
        <p:spPr>
          <a:xfrm rot="559589">
            <a:off x="7562396" y="3668691"/>
            <a:ext cx="1978708" cy="1879768"/>
          </a:xfrm>
          <a:prstGeom prst="rect">
            <a:avLst/>
          </a:prstGeom>
          <a:noFill/>
          <a:ln>
            <a:noFill/>
          </a:ln>
        </p:spPr>
      </p:pic>
      <p:pic>
        <p:nvPicPr>
          <p:cNvPr id="166" name="Google Shape;166;p33"/>
          <p:cNvPicPr preferRelativeResize="0"/>
          <p:nvPr/>
        </p:nvPicPr>
        <p:blipFill>
          <a:blip r:embed="rId4">
            <a:alphaModFix/>
          </a:blip>
          <a:stretch>
            <a:fillRect/>
          </a:stretch>
        </p:blipFill>
        <p:spPr>
          <a:xfrm rot="-781566">
            <a:off x="-169299" y="3978596"/>
            <a:ext cx="1132001" cy="1095313"/>
          </a:xfrm>
          <a:prstGeom prst="rect">
            <a:avLst/>
          </a:prstGeom>
          <a:noFill/>
          <a:ln>
            <a:noFill/>
          </a:ln>
        </p:spPr>
      </p:pic>
      <p:pic>
        <p:nvPicPr>
          <p:cNvPr id="167" name="Google Shape;167;p33"/>
          <p:cNvPicPr preferRelativeResize="0"/>
          <p:nvPr/>
        </p:nvPicPr>
        <p:blipFill>
          <a:blip r:embed="rId5">
            <a:alphaModFix/>
          </a:blip>
          <a:stretch>
            <a:fillRect/>
          </a:stretch>
        </p:blipFill>
        <p:spPr>
          <a:xfrm rot="550056">
            <a:off x="7303213" y="-533877"/>
            <a:ext cx="1608176" cy="15560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472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 name="Google Shape;17;p4"/>
          <p:cNvSpPr txBox="1">
            <a:spLocks noGrp="1"/>
          </p:cNvSpPr>
          <p:nvPr>
            <p:ph type="subTitle" idx="1"/>
          </p:nvPr>
        </p:nvSpPr>
        <p:spPr>
          <a:xfrm>
            <a:off x="709863" y="1254475"/>
            <a:ext cx="7717500" cy="493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1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227575" y="1445338"/>
            <a:ext cx="4689000" cy="800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227575" y="2207763"/>
            <a:ext cx="4689300" cy="14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4959475" y="3624193"/>
            <a:ext cx="3471300" cy="880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3100">
                <a:latin typeface="Manrope"/>
                <a:ea typeface="Manrope"/>
                <a:cs typeface="Manrope"/>
                <a:sym typeface="Manrop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225" y="539500"/>
            <a:ext cx="7717500" cy="59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100"/>
              <a:buNone/>
              <a:defRPr sz="3100">
                <a:latin typeface="Manrope"/>
                <a:ea typeface="Manrope"/>
                <a:cs typeface="Manrope"/>
                <a:sym typeface="Manrop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2" name="Google Shape;42;p13"/>
          <p:cNvSpPr txBox="1">
            <a:spLocks noGrp="1"/>
          </p:cNvSpPr>
          <p:nvPr>
            <p:ph type="title" idx="2" hasCustomPrompt="1"/>
          </p:nvPr>
        </p:nvSpPr>
        <p:spPr>
          <a:xfrm>
            <a:off x="1734963" y="1319347"/>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3" name="Google Shape;43;p13"/>
          <p:cNvSpPr txBox="1">
            <a:spLocks noGrp="1"/>
          </p:cNvSpPr>
          <p:nvPr>
            <p:ph type="subTitle" idx="1"/>
          </p:nvPr>
        </p:nvSpPr>
        <p:spPr>
          <a:xfrm>
            <a:off x="1241313" y="1907374"/>
            <a:ext cx="2532000" cy="4773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Manrope"/>
              <a:buNone/>
              <a:defRPr sz="2300">
                <a:latin typeface="Manrope"/>
                <a:ea typeface="Manrope"/>
                <a:cs typeface="Manrope"/>
                <a:sym typeface="Manrope"/>
              </a:defRPr>
            </a:lvl1pPr>
            <a:lvl2pPr lvl="1">
              <a:spcBef>
                <a:spcPts val="0"/>
              </a:spcBef>
              <a:spcAft>
                <a:spcPts val="0"/>
              </a:spcAft>
              <a:buSzPts val="2000"/>
              <a:buFont typeface="Manrope"/>
              <a:buNone/>
              <a:defRPr sz="2000">
                <a:latin typeface="Manrope"/>
                <a:ea typeface="Manrope"/>
                <a:cs typeface="Manrope"/>
                <a:sym typeface="Manrope"/>
              </a:defRPr>
            </a:lvl2pPr>
            <a:lvl3pPr lvl="2">
              <a:spcBef>
                <a:spcPts val="0"/>
              </a:spcBef>
              <a:spcAft>
                <a:spcPts val="0"/>
              </a:spcAft>
              <a:buSzPts val="2000"/>
              <a:buFont typeface="Manrope"/>
              <a:buNone/>
              <a:defRPr sz="2000">
                <a:latin typeface="Manrope"/>
                <a:ea typeface="Manrope"/>
                <a:cs typeface="Manrope"/>
                <a:sym typeface="Manrope"/>
              </a:defRPr>
            </a:lvl3pPr>
            <a:lvl4pPr lvl="3">
              <a:spcBef>
                <a:spcPts val="0"/>
              </a:spcBef>
              <a:spcAft>
                <a:spcPts val="0"/>
              </a:spcAft>
              <a:buSzPts val="2000"/>
              <a:buFont typeface="Manrope"/>
              <a:buNone/>
              <a:defRPr sz="2000">
                <a:latin typeface="Manrope"/>
                <a:ea typeface="Manrope"/>
                <a:cs typeface="Manrope"/>
                <a:sym typeface="Manrope"/>
              </a:defRPr>
            </a:lvl4pPr>
            <a:lvl5pPr lvl="4">
              <a:spcBef>
                <a:spcPts val="0"/>
              </a:spcBef>
              <a:spcAft>
                <a:spcPts val="0"/>
              </a:spcAft>
              <a:buSzPts val="2000"/>
              <a:buFont typeface="Manrope"/>
              <a:buNone/>
              <a:defRPr sz="2000">
                <a:latin typeface="Manrope"/>
                <a:ea typeface="Manrope"/>
                <a:cs typeface="Manrope"/>
                <a:sym typeface="Manrope"/>
              </a:defRPr>
            </a:lvl5pPr>
            <a:lvl6pPr lvl="5">
              <a:spcBef>
                <a:spcPts val="0"/>
              </a:spcBef>
              <a:spcAft>
                <a:spcPts val="0"/>
              </a:spcAft>
              <a:buSzPts val="2000"/>
              <a:buFont typeface="Manrope"/>
              <a:buNone/>
              <a:defRPr sz="2000">
                <a:latin typeface="Manrope"/>
                <a:ea typeface="Manrope"/>
                <a:cs typeface="Manrope"/>
                <a:sym typeface="Manrope"/>
              </a:defRPr>
            </a:lvl6pPr>
            <a:lvl7pPr lvl="6">
              <a:spcBef>
                <a:spcPts val="0"/>
              </a:spcBef>
              <a:spcAft>
                <a:spcPts val="0"/>
              </a:spcAft>
              <a:buSzPts val="2000"/>
              <a:buFont typeface="Manrope"/>
              <a:buNone/>
              <a:defRPr sz="2000">
                <a:latin typeface="Manrope"/>
                <a:ea typeface="Manrope"/>
                <a:cs typeface="Manrope"/>
                <a:sym typeface="Manrope"/>
              </a:defRPr>
            </a:lvl7pPr>
            <a:lvl8pPr lvl="7">
              <a:spcBef>
                <a:spcPts val="0"/>
              </a:spcBef>
              <a:spcAft>
                <a:spcPts val="0"/>
              </a:spcAft>
              <a:buSzPts val="2000"/>
              <a:buFont typeface="Manrope"/>
              <a:buNone/>
              <a:defRPr sz="2000">
                <a:latin typeface="Manrope"/>
                <a:ea typeface="Manrope"/>
                <a:cs typeface="Manrope"/>
                <a:sym typeface="Manrope"/>
              </a:defRPr>
            </a:lvl8pPr>
            <a:lvl9pPr lvl="8">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44" name="Google Shape;44;p13"/>
          <p:cNvSpPr txBox="1">
            <a:spLocks noGrp="1"/>
          </p:cNvSpPr>
          <p:nvPr>
            <p:ph type="subTitle" idx="3"/>
          </p:nvPr>
        </p:nvSpPr>
        <p:spPr>
          <a:xfrm>
            <a:off x="1241388" y="2375724"/>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45" name="Google Shape;45;p13"/>
          <p:cNvSpPr txBox="1">
            <a:spLocks noGrp="1"/>
          </p:cNvSpPr>
          <p:nvPr>
            <p:ph type="title" idx="4" hasCustomPrompt="1"/>
          </p:nvPr>
        </p:nvSpPr>
        <p:spPr>
          <a:xfrm>
            <a:off x="5864263" y="1319347"/>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6" name="Google Shape;46;p13"/>
          <p:cNvSpPr txBox="1">
            <a:spLocks noGrp="1"/>
          </p:cNvSpPr>
          <p:nvPr>
            <p:ph type="subTitle" idx="5"/>
          </p:nvPr>
        </p:nvSpPr>
        <p:spPr>
          <a:xfrm>
            <a:off x="5370613" y="1907374"/>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47" name="Google Shape;47;p13"/>
          <p:cNvSpPr txBox="1">
            <a:spLocks noGrp="1"/>
          </p:cNvSpPr>
          <p:nvPr>
            <p:ph type="subTitle" idx="6"/>
          </p:nvPr>
        </p:nvSpPr>
        <p:spPr>
          <a:xfrm>
            <a:off x="5370688" y="2375724"/>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48" name="Google Shape;48;p13"/>
          <p:cNvSpPr txBox="1">
            <a:spLocks noGrp="1"/>
          </p:cNvSpPr>
          <p:nvPr>
            <p:ph type="title" idx="7" hasCustomPrompt="1"/>
          </p:nvPr>
        </p:nvSpPr>
        <p:spPr>
          <a:xfrm>
            <a:off x="1734963" y="2977609"/>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9" name="Google Shape;49;p13"/>
          <p:cNvSpPr txBox="1">
            <a:spLocks noGrp="1"/>
          </p:cNvSpPr>
          <p:nvPr>
            <p:ph type="subTitle" idx="8"/>
          </p:nvPr>
        </p:nvSpPr>
        <p:spPr>
          <a:xfrm>
            <a:off x="1241313" y="3581475"/>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50" name="Google Shape;50;p13"/>
          <p:cNvSpPr txBox="1">
            <a:spLocks noGrp="1"/>
          </p:cNvSpPr>
          <p:nvPr>
            <p:ph type="subTitle" idx="9"/>
          </p:nvPr>
        </p:nvSpPr>
        <p:spPr>
          <a:xfrm>
            <a:off x="1241388" y="4049825"/>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1" name="Google Shape;51;p13"/>
          <p:cNvSpPr txBox="1">
            <a:spLocks noGrp="1"/>
          </p:cNvSpPr>
          <p:nvPr>
            <p:ph type="title" idx="13" hasCustomPrompt="1"/>
          </p:nvPr>
        </p:nvSpPr>
        <p:spPr>
          <a:xfrm>
            <a:off x="5864263" y="2977609"/>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52" name="Google Shape;52;p13"/>
          <p:cNvSpPr txBox="1">
            <a:spLocks noGrp="1"/>
          </p:cNvSpPr>
          <p:nvPr>
            <p:ph type="subTitle" idx="14"/>
          </p:nvPr>
        </p:nvSpPr>
        <p:spPr>
          <a:xfrm>
            <a:off x="5370613" y="3581475"/>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53" name="Google Shape;53;p13"/>
          <p:cNvSpPr txBox="1">
            <a:spLocks noGrp="1"/>
          </p:cNvSpPr>
          <p:nvPr>
            <p:ph type="subTitle" idx="15"/>
          </p:nvPr>
        </p:nvSpPr>
        <p:spPr>
          <a:xfrm>
            <a:off x="5370688" y="4049825"/>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SECTION_HEADER_1">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2637797" y="1264600"/>
            <a:ext cx="3868500" cy="1674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6" name="Google Shape;136;p24"/>
          <p:cNvSpPr txBox="1">
            <a:spLocks noGrp="1"/>
          </p:cNvSpPr>
          <p:nvPr>
            <p:ph type="subTitle" idx="1"/>
          </p:nvPr>
        </p:nvSpPr>
        <p:spPr>
          <a:xfrm>
            <a:off x="2637775" y="2937799"/>
            <a:ext cx="3868500" cy="94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SECTION_HEADER_1_2">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4443700" y="539500"/>
            <a:ext cx="3987600" cy="7614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100"/>
              <a:buNone/>
              <a:defRPr sz="3100">
                <a:latin typeface="Manrope"/>
                <a:ea typeface="Manrope"/>
                <a:cs typeface="Manrope"/>
                <a:sym typeface="Manrop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2" name="Google Shape;142;p26"/>
          <p:cNvSpPr txBox="1">
            <a:spLocks noGrp="1"/>
          </p:cNvSpPr>
          <p:nvPr>
            <p:ph type="subTitle" idx="1"/>
          </p:nvPr>
        </p:nvSpPr>
        <p:spPr>
          <a:xfrm>
            <a:off x="4443700" y="1300900"/>
            <a:ext cx="3987600" cy="84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59"/>
        <p:cNvGrpSpPr/>
        <p:nvPr/>
      </p:nvGrpSpPr>
      <p:grpSpPr>
        <a:xfrm>
          <a:off x="0" y="0"/>
          <a:ext cx="0" cy="0"/>
          <a:chOff x="0" y="0"/>
          <a:chExt cx="0" cy="0"/>
        </a:xfrm>
      </p:grpSpPr>
      <p:pic>
        <p:nvPicPr>
          <p:cNvPr id="160" name="Google Shape;160;p32"/>
          <p:cNvPicPr preferRelativeResize="0"/>
          <p:nvPr/>
        </p:nvPicPr>
        <p:blipFill>
          <a:blip r:embed="rId2">
            <a:alphaModFix/>
          </a:blip>
          <a:stretch>
            <a:fillRect/>
          </a:stretch>
        </p:blipFill>
        <p:spPr>
          <a:xfrm rot="804780">
            <a:off x="7882225" y="45299"/>
            <a:ext cx="857550" cy="796447"/>
          </a:xfrm>
          <a:prstGeom prst="rect">
            <a:avLst/>
          </a:prstGeom>
          <a:noFill/>
          <a:ln>
            <a:noFill/>
          </a:ln>
        </p:spPr>
      </p:pic>
      <p:pic>
        <p:nvPicPr>
          <p:cNvPr id="161" name="Google Shape;161;p32"/>
          <p:cNvPicPr preferRelativeResize="0"/>
          <p:nvPr/>
        </p:nvPicPr>
        <p:blipFill>
          <a:blip r:embed="rId3">
            <a:alphaModFix/>
          </a:blip>
          <a:stretch>
            <a:fillRect/>
          </a:stretch>
        </p:blipFill>
        <p:spPr>
          <a:xfrm rot="409446">
            <a:off x="131448" y="4124369"/>
            <a:ext cx="1163553" cy="1110387"/>
          </a:xfrm>
          <a:prstGeom prst="rect">
            <a:avLst/>
          </a:prstGeom>
          <a:noFill/>
          <a:ln>
            <a:noFill/>
          </a:ln>
        </p:spPr>
      </p:pic>
      <p:pic>
        <p:nvPicPr>
          <p:cNvPr id="162" name="Google Shape;162;p32"/>
          <p:cNvPicPr preferRelativeResize="0"/>
          <p:nvPr/>
        </p:nvPicPr>
        <p:blipFill>
          <a:blip r:embed="rId4">
            <a:alphaModFix/>
          </a:blip>
          <a:stretch>
            <a:fillRect/>
          </a:stretch>
        </p:blipFill>
        <p:spPr>
          <a:xfrm>
            <a:off x="8102628" y="339600"/>
            <a:ext cx="957375" cy="926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94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1pPr>
            <a:lvl2pPr lvl="1">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2pPr>
            <a:lvl3pPr lvl="2">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3pPr>
            <a:lvl4pPr lvl="3">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4pPr>
            <a:lvl5pPr lvl="4">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5pPr>
            <a:lvl6pPr lvl="5">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6pPr>
            <a:lvl7pPr lvl="6">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7pPr>
            <a:lvl8pPr lvl="7">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8pPr>
            <a:lvl9pPr lvl="8">
              <a:spcBef>
                <a:spcPts val="0"/>
              </a:spcBef>
              <a:spcAft>
                <a:spcPts val="0"/>
              </a:spcAft>
              <a:buClr>
                <a:schemeClr val="dk1"/>
              </a:buClr>
              <a:buSzPts val="3100"/>
              <a:buFont typeface="Manrope"/>
              <a:buNone/>
              <a:defRPr sz="3100">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b" anchorCtr="0">
            <a:noAutofit/>
          </a:bodyPr>
          <a:lstStyle>
            <a:lvl1pPr marL="457200" lvl="0" indent="-317500">
              <a:lnSpc>
                <a:spcPct val="100000"/>
              </a:lnSpc>
              <a:spcBef>
                <a:spcPts val="0"/>
              </a:spcBef>
              <a:spcAft>
                <a:spcPts val="0"/>
              </a:spcAft>
              <a:buClr>
                <a:schemeClr val="lt2"/>
              </a:buClr>
              <a:buSzPts val="1400"/>
              <a:buFont typeface="Comfortaa"/>
              <a:buChar char="●"/>
              <a:defRPr>
                <a:solidFill>
                  <a:schemeClr val="dk1"/>
                </a:solidFill>
                <a:latin typeface="Comfortaa"/>
                <a:ea typeface="Comfortaa"/>
                <a:cs typeface="Comfortaa"/>
                <a:sym typeface="Comfortaa"/>
              </a:defRPr>
            </a:lvl1pPr>
            <a:lvl2pPr marL="914400" lvl="1" indent="-317500">
              <a:lnSpc>
                <a:spcPct val="100000"/>
              </a:lnSpc>
              <a:spcBef>
                <a:spcPts val="0"/>
              </a:spcBef>
              <a:spcAft>
                <a:spcPts val="0"/>
              </a:spcAft>
              <a:buClr>
                <a:schemeClr val="dk2"/>
              </a:buClr>
              <a:buSzPts val="1400"/>
              <a:buFont typeface="Comfortaa"/>
              <a:buChar char="○"/>
              <a:defRPr>
                <a:solidFill>
                  <a:schemeClr val="dk1"/>
                </a:solidFill>
                <a:latin typeface="Comfortaa"/>
                <a:ea typeface="Comfortaa"/>
                <a:cs typeface="Comfortaa"/>
                <a:sym typeface="Comfortaa"/>
              </a:defRPr>
            </a:lvl2pPr>
            <a:lvl3pPr marL="1371600" lvl="2"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3pPr>
            <a:lvl4pPr marL="1828800" lvl="3"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4pPr>
            <a:lvl5pPr marL="2286000" lvl="4"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5pPr>
            <a:lvl6pPr marL="2743200" lvl="5"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6pPr>
            <a:lvl7pPr marL="3200400" lvl="6"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7pPr>
            <a:lvl8pPr marL="3657600" lvl="7"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8pPr>
            <a:lvl9pPr marL="4114800" lvl="8" indent="-317500">
              <a:lnSpc>
                <a:spcPct val="100000"/>
              </a:lnSpc>
              <a:spcBef>
                <a:spcPts val="0"/>
              </a:spcBef>
              <a:spcAft>
                <a:spcPts val="0"/>
              </a:spcAft>
              <a:buClr>
                <a:schemeClr val="dk1"/>
              </a:buClr>
              <a:buSzPts val="1400"/>
              <a:buFont typeface="Comfortaa"/>
              <a:buChar char="■"/>
              <a:defRPr>
                <a:solidFill>
                  <a:schemeClr val="dk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8" r:id="rId5"/>
    <p:sldLayoutId id="2147483659" r:id="rId6"/>
    <p:sldLayoutId id="2147483670" r:id="rId7"/>
    <p:sldLayoutId id="2147483672"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2.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3" name="Picture 2">
            <a:extLst>
              <a:ext uri="{FF2B5EF4-FFF2-40B4-BE49-F238E27FC236}">
                <a16:creationId xmlns:a16="http://schemas.microsoft.com/office/drawing/2014/main" id="{61C798C2-5B16-FFA4-6488-2AE8B15407EF}"/>
              </a:ext>
            </a:extLst>
          </p:cNvPr>
          <p:cNvPicPr>
            <a:picLocks noChangeAspect="1"/>
          </p:cNvPicPr>
          <p:nvPr/>
        </p:nvPicPr>
        <p:blipFill>
          <a:blip r:embed="rId3"/>
          <a:stretch>
            <a:fillRect/>
          </a:stretch>
        </p:blipFill>
        <p:spPr>
          <a:xfrm>
            <a:off x="194850" y="2781946"/>
            <a:ext cx="3955156" cy="2361553"/>
          </a:xfrm>
          <a:prstGeom prst="rect">
            <a:avLst/>
          </a:prstGeom>
        </p:spPr>
      </p:pic>
      <p:sp>
        <p:nvSpPr>
          <p:cNvPr id="179" name="Google Shape;179;p37"/>
          <p:cNvSpPr txBox="1">
            <a:spLocks noGrp="1"/>
          </p:cNvSpPr>
          <p:nvPr>
            <p:ph type="ctrTitle"/>
          </p:nvPr>
        </p:nvSpPr>
        <p:spPr>
          <a:xfrm>
            <a:off x="477804" y="108506"/>
            <a:ext cx="5419426" cy="2588590"/>
          </a:xfrm>
          <a:prstGeom prst="rect">
            <a:avLst/>
          </a:prstGeom>
        </p:spPr>
        <p:txBody>
          <a:bodyPr spcFirstLastPara="1" wrap="square" lIns="91425" tIns="91425" rIns="91425" bIns="91425" anchor="ctr" anchorCtr="0">
            <a:noAutofit/>
          </a:bodyPr>
          <a:lstStyle/>
          <a:p>
            <a:r>
              <a:rPr lang="en-IN" sz="9000" b="1" i="1" dirty="0">
                <a:solidFill>
                  <a:schemeClr val="tx2"/>
                </a:solidFill>
                <a:latin typeface="Arial Black" panose="020B0A04020102020204" pitchFamily="34" charset="0"/>
                <a:cs typeface="Arial" panose="020B0604020202020204" pitchFamily="34" charset="0"/>
              </a:rPr>
              <a:t>Z</a:t>
            </a:r>
            <a:r>
              <a:rPr lang="en-IN" sz="9000" b="1" i="1" dirty="0">
                <a:solidFill>
                  <a:schemeClr val="tx2"/>
                </a:solidFill>
                <a:latin typeface="Arial" panose="020B0604020202020204" pitchFamily="34" charset="0"/>
                <a:cs typeface="Arial" panose="020B0604020202020204" pitchFamily="34" charset="0"/>
              </a:rPr>
              <a:t>omato</a:t>
            </a:r>
            <a:br>
              <a:rPr lang="en-IN" sz="7200" b="1" i="1" dirty="0">
                <a:solidFill>
                  <a:schemeClr val="accent1"/>
                </a:solidFill>
                <a:latin typeface="Arial" panose="020B0604020202020204" pitchFamily="34" charset="0"/>
                <a:cs typeface="Arial" panose="020B0604020202020204" pitchFamily="34" charset="0"/>
              </a:rPr>
            </a:br>
            <a:r>
              <a:rPr lang="en-US" sz="4000" dirty="0">
                <a:latin typeface="Arial" panose="020B0604020202020204" pitchFamily="34" charset="0"/>
                <a:cs typeface="Arial" panose="020B0604020202020204" pitchFamily="34" charset="0"/>
              </a:rPr>
              <a:t>RESTAURANT ANALYSIS </a:t>
            </a:r>
            <a:endParaRPr lang="en-IN" sz="4000" dirty="0">
              <a:latin typeface="Arial" panose="020B0604020202020204" pitchFamily="34" charset="0"/>
              <a:cs typeface="Arial" panose="020B0604020202020204" pitchFamily="34" charset="0"/>
            </a:endParaRPr>
          </a:p>
        </p:txBody>
      </p:sp>
      <p:pic>
        <p:nvPicPr>
          <p:cNvPr id="181" name="Google Shape;181;p37"/>
          <p:cNvPicPr preferRelativeResize="0"/>
          <p:nvPr/>
        </p:nvPicPr>
        <p:blipFill rotWithShape="1">
          <a:blip r:embed="rId4">
            <a:alphaModFix/>
          </a:blip>
          <a:srcRect l="24594" t="10700" r="24589" b="19951"/>
          <a:stretch/>
        </p:blipFill>
        <p:spPr>
          <a:xfrm>
            <a:off x="6285591" y="3412445"/>
            <a:ext cx="755950" cy="980044"/>
          </a:xfrm>
          <a:prstGeom prst="rect">
            <a:avLst/>
          </a:prstGeom>
          <a:noFill/>
          <a:ln>
            <a:noFill/>
          </a:ln>
          <a:effectLst>
            <a:outerShdw blurRad="57150" dist="466725" dir="4200000" algn="bl" rotWithShape="0">
              <a:srgbClr val="000000">
                <a:alpha val="30000"/>
              </a:srgbClr>
            </a:outerShdw>
          </a:effectLst>
        </p:spPr>
      </p:pic>
      <p:pic>
        <p:nvPicPr>
          <p:cNvPr id="182" name="Google Shape;182;p37"/>
          <p:cNvPicPr preferRelativeResize="0"/>
          <p:nvPr/>
        </p:nvPicPr>
        <p:blipFill rotWithShape="1">
          <a:blip r:embed="rId5">
            <a:alphaModFix/>
          </a:blip>
          <a:srcRect t="12704" b="12696"/>
          <a:stretch/>
        </p:blipFill>
        <p:spPr>
          <a:xfrm>
            <a:off x="7155305" y="4007075"/>
            <a:ext cx="1571754" cy="1089527"/>
          </a:xfrm>
          <a:prstGeom prst="rect">
            <a:avLst/>
          </a:prstGeom>
          <a:noFill/>
          <a:ln>
            <a:noFill/>
          </a:ln>
          <a:effectLst>
            <a:outerShdw blurRad="57150" dist="466725" dir="4200000" algn="bl" rotWithShape="0">
              <a:srgbClr val="000000">
                <a:alpha val="30000"/>
              </a:srgbClr>
            </a:outerShdw>
          </a:effectLst>
        </p:spPr>
      </p:pic>
      <p:pic>
        <p:nvPicPr>
          <p:cNvPr id="183" name="Google Shape;183;p37"/>
          <p:cNvPicPr preferRelativeResize="0"/>
          <p:nvPr/>
        </p:nvPicPr>
        <p:blipFill rotWithShape="1">
          <a:blip r:embed="rId6">
            <a:alphaModFix/>
          </a:blip>
          <a:srcRect t="23360" b="23354"/>
          <a:stretch/>
        </p:blipFill>
        <p:spPr>
          <a:xfrm rot="2930244">
            <a:off x="7142275" y="1697182"/>
            <a:ext cx="1612150" cy="819800"/>
          </a:xfrm>
          <a:prstGeom prst="rect">
            <a:avLst/>
          </a:prstGeom>
          <a:noFill/>
          <a:ln>
            <a:noFill/>
          </a:ln>
          <a:effectLst>
            <a:outerShdw blurRad="57150" dist="466725" dir="4200000" algn="bl" rotWithShape="0">
              <a:srgbClr val="000000">
                <a:alpha val="30000"/>
              </a:srgbClr>
            </a:outerShdw>
          </a:effectLst>
        </p:spPr>
      </p:pic>
      <p:pic>
        <p:nvPicPr>
          <p:cNvPr id="184" name="Google Shape;184;p37"/>
          <p:cNvPicPr preferRelativeResize="0"/>
          <p:nvPr/>
        </p:nvPicPr>
        <p:blipFill rotWithShape="1">
          <a:blip r:embed="rId7">
            <a:alphaModFix/>
          </a:blip>
          <a:srcRect t="15324" b="15331"/>
          <a:stretch/>
        </p:blipFill>
        <p:spPr>
          <a:xfrm rot="2314075">
            <a:off x="6710550" y="3322932"/>
            <a:ext cx="1759450" cy="1159071"/>
          </a:xfrm>
          <a:prstGeom prst="rect">
            <a:avLst/>
          </a:prstGeom>
          <a:noFill/>
          <a:ln>
            <a:noFill/>
          </a:ln>
          <a:effectLst>
            <a:outerShdw blurRad="57150" dist="466725" dir="4200000" algn="bl" rotWithShape="0">
              <a:srgbClr val="000000">
                <a:alpha val="30000"/>
              </a:srgbClr>
            </a:outerShdw>
          </a:effectLst>
        </p:spPr>
      </p:pic>
      <p:pic>
        <p:nvPicPr>
          <p:cNvPr id="185" name="Google Shape;185;p37"/>
          <p:cNvPicPr preferRelativeResize="0"/>
          <p:nvPr/>
        </p:nvPicPr>
        <p:blipFill rotWithShape="1">
          <a:blip r:embed="rId8">
            <a:alphaModFix/>
          </a:blip>
          <a:srcRect t="25356" b="25360"/>
          <a:stretch/>
        </p:blipFill>
        <p:spPr>
          <a:xfrm rot="1229712">
            <a:off x="6052150" y="2214327"/>
            <a:ext cx="2085975" cy="954799"/>
          </a:xfrm>
          <a:prstGeom prst="rect">
            <a:avLst/>
          </a:prstGeom>
          <a:noFill/>
          <a:ln>
            <a:noFill/>
          </a:ln>
          <a:effectLst>
            <a:outerShdw blurRad="57150" dist="466725" dir="4200000" algn="bl" rotWithShape="0">
              <a:srgbClr val="000000">
                <a:alpha val="30000"/>
              </a:srgbClr>
            </a:outerShdw>
          </a:effectLst>
        </p:spPr>
      </p:pic>
      <p:pic>
        <p:nvPicPr>
          <p:cNvPr id="186" name="Google Shape;186;p37"/>
          <p:cNvPicPr preferRelativeResize="0"/>
          <p:nvPr/>
        </p:nvPicPr>
        <p:blipFill rotWithShape="1">
          <a:blip r:embed="rId9">
            <a:alphaModFix/>
          </a:blip>
          <a:srcRect l="13632" t="17392" r="17968" b="17392"/>
          <a:stretch/>
        </p:blipFill>
        <p:spPr>
          <a:xfrm rot="2023022">
            <a:off x="6328250" y="1257086"/>
            <a:ext cx="1111500" cy="1006754"/>
          </a:xfrm>
          <a:prstGeom prst="rect">
            <a:avLst/>
          </a:prstGeom>
          <a:noFill/>
          <a:ln>
            <a:noFill/>
          </a:ln>
          <a:effectLst>
            <a:outerShdw blurRad="57150" dist="657225" dir="4200000" algn="bl" rotWithShape="0">
              <a:srgbClr val="000000">
                <a:alpha val="30000"/>
              </a:srgbClr>
            </a:outerShdw>
          </a:effectLst>
        </p:spPr>
      </p:pic>
      <p:pic>
        <p:nvPicPr>
          <p:cNvPr id="187" name="Google Shape;187;p37"/>
          <p:cNvPicPr preferRelativeResize="0"/>
          <p:nvPr/>
        </p:nvPicPr>
        <p:blipFill rotWithShape="1">
          <a:blip r:embed="rId10">
            <a:alphaModFix/>
          </a:blip>
          <a:srcRect l="1343" r="1333"/>
          <a:stretch/>
        </p:blipFill>
        <p:spPr>
          <a:xfrm rot="1313970">
            <a:off x="7330103" y="683104"/>
            <a:ext cx="959542" cy="915713"/>
          </a:xfrm>
          <a:prstGeom prst="rect">
            <a:avLst/>
          </a:prstGeom>
          <a:noFill/>
          <a:ln>
            <a:noFill/>
          </a:ln>
          <a:effectLst>
            <a:outerShdw blurRad="57150" dist="466725" dir="4200000" algn="bl" rotWithShape="0">
              <a:srgbClr val="000000">
                <a:alpha val="30000"/>
              </a:srgbClr>
            </a:outerShdw>
          </a:effectLst>
        </p:spPr>
      </p:pic>
      <p:pic>
        <p:nvPicPr>
          <p:cNvPr id="188" name="Google Shape;188;p37"/>
          <p:cNvPicPr preferRelativeResize="0"/>
          <p:nvPr/>
        </p:nvPicPr>
        <p:blipFill rotWithShape="1">
          <a:blip r:embed="rId11">
            <a:alphaModFix/>
          </a:blip>
          <a:srcRect l="14605" t="18244" r="15006" b="28470"/>
          <a:stretch/>
        </p:blipFill>
        <p:spPr>
          <a:xfrm rot="1503392">
            <a:off x="8058141" y="141865"/>
            <a:ext cx="885298" cy="639600"/>
          </a:xfrm>
          <a:prstGeom prst="rect">
            <a:avLst/>
          </a:prstGeom>
          <a:noFill/>
          <a:ln>
            <a:noFill/>
          </a:ln>
          <a:effectLst>
            <a:outerShdw blurRad="57150" dist="466725" dir="4200000" algn="bl" rotWithShape="0">
              <a:srgbClr val="000000">
                <a:alpha val="30000"/>
              </a:srgbClr>
            </a:outerShdw>
          </a:effectLst>
        </p:spPr>
      </p:pic>
      <p:pic>
        <p:nvPicPr>
          <p:cNvPr id="189" name="Google Shape;189;p37"/>
          <p:cNvPicPr preferRelativeResize="0"/>
          <p:nvPr/>
        </p:nvPicPr>
        <p:blipFill rotWithShape="1">
          <a:blip r:embed="rId12">
            <a:alphaModFix/>
          </a:blip>
          <a:srcRect l="14600" t="17392" r="18545" b="17392"/>
          <a:stretch/>
        </p:blipFill>
        <p:spPr>
          <a:xfrm>
            <a:off x="5776650" y="463300"/>
            <a:ext cx="980170" cy="908325"/>
          </a:xfrm>
          <a:prstGeom prst="rect">
            <a:avLst/>
          </a:prstGeom>
          <a:noFill/>
          <a:ln>
            <a:noFill/>
          </a:ln>
          <a:effectLst>
            <a:outerShdw blurRad="57150" dist="752475" dir="3600000" algn="bl" rotWithShape="0">
              <a:srgbClr val="000000">
                <a:alpha val="30000"/>
              </a:srgbClr>
            </a:outerShdw>
          </a:effectLst>
        </p:spPr>
      </p:pic>
      <p:pic>
        <p:nvPicPr>
          <p:cNvPr id="190" name="Google Shape;190;p37"/>
          <p:cNvPicPr preferRelativeResize="0"/>
          <p:nvPr/>
        </p:nvPicPr>
        <p:blipFill rotWithShape="1">
          <a:blip r:embed="rId7">
            <a:alphaModFix/>
          </a:blip>
          <a:srcRect t="15324" b="15331"/>
          <a:stretch/>
        </p:blipFill>
        <p:spPr>
          <a:xfrm rot="-10070597">
            <a:off x="6107718" y="-16398"/>
            <a:ext cx="1759450" cy="1159071"/>
          </a:xfrm>
          <a:prstGeom prst="rect">
            <a:avLst/>
          </a:prstGeom>
          <a:noFill/>
          <a:ln>
            <a:noFill/>
          </a:ln>
          <a:effectLst>
            <a:outerShdw blurRad="57150" dist="466725" dir="4200000" algn="bl" rotWithShape="0">
              <a:srgbClr val="000000">
                <a:alpha val="30000"/>
              </a:srgbClr>
            </a:outerShdw>
          </a:effectLst>
        </p:spPr>
      </p:pic>
      <p:sp>
        <p:nvSpPr>
          <p:cNvPr id="2" name="TextBox 1">
            <a:extLst>
              <a:ext uri="{FF2B5EF4-FFF2-40B4-BE49-F238E27FC236}">
                <a16:creationId xmlns:a16="http://schemas.microsoft.com/office/drawing/2014/main" id="{A99AF75E-2688-56E4-EED0-006D137480EB}"/>
              </a:ext>
            </a:extLst>
          </p:cNvPr>
          <p:cNvSpPr txBox="1"/>
          <p:nvPr/>
        </p:nvSpPr>
        <p:spPr>
          <a:xfrm>
            <a:off x="4258249" y="4114228"/>
            <a:ext cx="2012867" cy="954107"/>
          </a:xfrm>
          <a:prstGeom prst="rect">
            <a:avLst/>
          </a:prstGeom>
          <a:noFill/>
          <a:ln w="28575">
            <a:solidFill>
              <a:schemeClr val="tx2"/>
            </a:solidFill>
          </a:ln>
        </p:spPr>
        <p:txBody>
          <a:bodyPr wrap="square" rtlCol="0">
            <a:spAutoFit/>
          </a:bodyPr>
          <a:lstStyle/>
          <a:p>
            <a:r>
              <a:rPr lang="en-IN" b="1" dirty="0">
                <a:solidFill>
                  <a:srgbClr val="FFC000"/>
                </a:solidFill>
              </a:rPr>
              <a:t>BY</a:t>
            </a:r>
          </a:p>
          <a:p>
            <a:endParaRPr lang="en-IN" b="1" u="sng" dirty="0">
              <a:solidFill>
                <a:srgbClr val="FFC000"/>
              </a:solidFill>
            </a:endParaRPr>
          </a:p>
          <a:p>
            <a:r>
              <a:rPr lang="en-IN" b="1" dirty="0">
                <a:solidFill>
                  <a:srgbClr val="FFC000"/>
                </a:solidFill>
              </a:rPr>
              <a:t>DEVIKA NITHIAN N H</a:t>
            </a:r>
          </a:p>
          <a:p>
            <a:r>
              <a:rPr lang="en-IN" b="1" dirty="0">
                <a:solidFill>
                  <a:srgbClr val="FFC000"/>
                </a:solidFill>
              </a:rPr>
              <a:t>05 AUG 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TextBox 2">
            <a:extLst>
              <a:ext uri="{FF2B5EF4-FFF2-40B4-BE49-F238E27FC236}">
                <a16:creationId xmlns:a16="http://schemas.microsoft.com/office/drawing/2014/main" id="{CE0A0592-2799-7D89-E8FD-93A1F05AE708}"/>
              </a:ext>
            </a:extLst>
          </p:cNvPr>
          <p:cNvSpPr txBox="1"/>
          <p:nvPr/>
        </p:nvSpPr>
        <p:spPr>
          <a:xfrm>
            <a:off x="308357" y="2049596"/>
            <a:ext cx="8631675" cy="281666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accent3"/>
              </a:solidFill>
              <a:effectLst/>
              <a:latin typeface="Arial" panose="020B0604020202020204" pitchFamily="34" charset="0"/>
              <a:cs typeface="Arial" panose="020B0604020202020204" pitchFamily="34" charset="0"/>
            </a:endParaRPr>
          </a:p>
          <a:p>
            <a:r>
              <a:rPr lang="en-US" sz="2000" b="1" dirty="0">
                <a:solidFill>
                  <a:srgbClr val="FFC000"/>
                </a:solidFill>
              </a:rPr>
              <a:t>Market Analysis</a:t>
            </a:r>
          </a:p>
          <a:p>
            <a:pPr marL="342900" indent="-342900">
              <a:lnSpc>
                <a:spcPct val="150000"/>
              </a:lnSpc>
              <a:buClr>
                <a:srgbClr val="FFC000"/>
              </a:buClr>
              <a:buFont typeface="Wingdings" panose="05000000000000000000" pitchFamily="2" charset="2"/>
              <a:buChar char="Ø"/>
            </a:pPr>
            <a:r>
              <a:rPr lang="en-US" sz="1600" b="1" dirty="0">
                <a:solidFill>
                  <a:srgbClr val="FFC000"/>
                </a:solidFill>
              </a:rPr>
              <a:t>India Market Focus</a:t>
            </a:r>
            <a:r>
              <a:rPr lang="en-US" sz="1600" b="1" dirty="0">
                <a:solidFill>
                  <a:schemeClr val="accent3"/>
                </a:solidFill>
              </a:rPr>
              <a:t>:</a:t>
            </a:r>
            <a:r>
              <a:rPr lang="en-US" sz="1600" dirty="0">
                <a:solidFill>
                  <a:schemeClr val="accent3"/>
                </a:solidFill>
              </a:rPr>
              <a:t> Identified 388 restaurants in a specific price range of 4 and delivery category in India, providing insights into market potential.</a:t>
            </a:r>
          </a:p>
          <a:p>
            <a:pPr marL="342900" indent="-342900">
              <a:lnSpc>
                <a:spcPct val="150000"/>
              </a:lnSpc>
              <a:buClr>
                <a:srgbClr val="FFC000"/>
              </a:buClr>
              <a:buFont typeface="Wingdings" panose="05000000000000000000" pitchFamily="2" charset="2"/>
              <a:buChar char="Ø"/>
            </a:pPr>
            <a:r>
              <a:rPr lang="en-US" sz="1600" b="1" dirty="0">
                <a:solidFill>
                  <a:srgbClr val="FFC000"/>
                </a:solidFill>
              </a:rPr>
              <a:t>Customer Preferences</a:t>
            </a:r>
            <a:r>
              <a:rPr lang="en-US" sz="1600" b="1" dirty="0">
                <a:solidFill>
                  <a:schemeClr val="accent3"/>
                </a:solidFill>
              </a:rPr>
              <a:t>:</a:t>
            </a:r>
            <a:r>
              <a:rPr lang="en-US" sz="1600" dirty="0">
                <a:solidFill>
                  <a:schemeClr val="accent3"/>
                </a:solidFill>
              </a:rPr>
              <a:t> Analyzed customer voting patterns to understand preferences and engagement levels.</a:t>
            </a:r>
          </a:p>
          <a:p>
            <a:pPr marL="342900" indent="-342900">
              <a:lnSpc>
                <a:spcPct val="150000"/>
              </a:lnSpc>
              <a:buClr>
                <a:srgbClr val="FFC000"/>
              </a:buClr>
              <a:buFont typeface="Wingdings" panose="05000000000000000000" pitchFamily="2" charset="2"/>
              <a:buChar char="Ø"/>
            </a:pPr>
            <a:r>
              <a:rPr lang="en-US" sz="1600" b="1" dirty="0">
                <a:solidFill>
                  <a:srgbClr val="FFC000"/>
                </a:solidFill>
              </a:rPr>
              <a:t>Price Sensitivity Analysis</a:t>
            </a:r>
            <a:r>
              <a:rPr lang="en-US" sz="1600" b="1" dirty="0">
                <a:solidFill>
                  <a:schemeClr val="accent3"/>
                </a:solidFill>
              </a:rPr>
              <a:t>:</a:t>
            </a:r>
            <a:r>
              <a:rPr lang="en-US" sz="1600" dirty="0">
                <a:solidFill>
                  <a:schemeClr val="accent3"/>
                </a:solidFill>
              </a:rPr>
              <a:t> Determined average rating for low-cost delivery options, indicating customer satisfaction levels.</a:t>
            </a:r>
          </a:p>
        </p:txBody>
      </p:sp>
      <p:pic>
        <p:nvPicPr>
          <p:cNvPr id="8" name="Picture 7">
            <a:extLst>
              <a:ext uri="{FF2B5EF4-FFF2-40B4-BE49-F238E27FC236}">
                <a16:creationId xmlns:a16="http://schemas.microsoft.com/office/drawing/2014/main" id="{D96321D5-D2CD-C434-F896-AF27FF8B068D}"/>
              </a:ext>
            </a:extLst>
          </p:cNvPr>
          <p:cNvPicPr>
            <a:picLocks noChangeAspect="1"/>
          </p:cNvPicPr>
          <p:nvPr/>
        </p:nvPicPr>
        <p:blipFill>
          <a:blip r:embed="rId3"/>
          <a:stretch>
            <a:fillRect/>
          </a:stretch>
        </p:blipFill>
        <p:spPr>
          <a:xfrm>
            <a:off x="0" y="0"/>
            <a:ext cx="9144000" cy="2172511"/>
          </a:xfrm>
          <a:prstGeom prst="rect">
            <a:avLst/>
          </a:prstGeom>
        </p:spPr>
      </p:pic>
    </p:spTree>
    <p:extLst>
      <p:ext uri="{BB962C8B-B14F-4D97-AF65-F5344CB8AC3E}">
        <p14:creationId xmlns:p14="http://schemas.microsoft.com/office/powerpoint/2010/main" val="261298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9B7FE-1FB9-C6A5-84CA-1431739A32F0}"/>
              </a:ext>
            </a:extLst>
          </p:cNvPr>
          <p:cNvSpPr txBox="1"/>
          <p:nvPr/>
        </p:nvSpPr>
        <p:spPr>
          <a:xfrm>
            <a:off x="275616" y="708785"/>
            <a:ext cx="5275635" cy="3739998"/>
          </a:xfrm>
          <a:prstGeom prst="rect">
            <a:avLst/>
          </a:prstGeom>
          <a:noFill/>
        </p:spPr>
        <p:txBody>
          <a:bodyPr wrap="square">
            <a:spAutoFit/>
          </a:bodyPr>
          <a:lstStyle/>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Targeted Expansion</a:t>
            </a:r>
            <a:r>
              <a:rPr lang="en-US" sz="1600" dirty="0">
                <a:solidFill>
                  <a:schemeClr val="accent3"/>
                </a:solidFill>
              </a:rPr>
              <a:t>: Proposed potential expansion countries (Canada, Qatar, Singapore, Sri Lanka, and Indonesia) based on market analysis.</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Data-Driven Decision Making</a:t>
            </a:r>
            <a:r>
              <a:rPr lang="en-US" sz="1600" dirty="0">
                <a:solidFill>
                  <a:schemeClr val="accent3"/>
                </a:solidFill>
              </a:rPr>
              <a:t>: Emphasized the importance of using data insights to inform strategic decisions, such as market segmentation and resource allocation.</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Customer Centric Approach</a:t>
            </a:r>
            <a:r>
              <a:rPr lang="en-US" sz="1600" dirty="0">
                <a:solidFill>
                  <a:schemeClr val="accent3"/>
                </a:solidFill>
              </a:rPr>
              <a:t>: Highlighted the need to understand customer preferences and behaviors to drive business growth</a:t>
            </a:r>
            <a:r>
              <a:rPr lang="en-US" dirty="0">
                <a:solidFill>
                  <a:schemeClr val="accent3"/>
                </a:solidFill>
              </a:rPr>
              <a:t>.</a:t>
            </a:r>
            <a:endParaRPr lang="en-IN" dirty="0">
              <a:solidFill>
                <a:schemeClr val="accent3"/>
              </a:solidFill>
            </a:endParaRPr>
          </a:p>
        </p:txBody>
      </p:sp>
      <p:pic>
        <p:nvPicPr>
          <p:cNvPr id="5" name="Picture 4">
            <a:extLst>
              <a:ext uri="{FF2B5EF4-FFF2-40B4-BE49-F238E27FC236}">
                <a16:creationId xmlns:a16="http://schemas.microsoft.com/office/drawing/2014/main" id="{38DC2CF0-6786-AA0E-DCF4-FFF9C74F06F5}"/>
              </a:ext>
            </a:extLst>
          </p:cNvPr>
          <p:cNvPicPr>
            <a:picLocks noChangeAspect="1"/>
          </p:cNvPicPr>
          <p:nvPr/>
        </p:nvPicPr>
        <p:blipFill>
          <a:blip r:embed="rId2"/>
          <a:stretch>
            <a:fillRect/>
          </a:stretch>
        </p:blipFill>
        <p:spPr>
          <a:xfrm>
            <a:off x="5915865" y="869958"/>
            <a:ext cx="3091948" cy="3417651"/>
          </a:xfrm>
          <a:prstGeom prst="rect">
            <a:avLst/>
          </a:prstGeom>
        </p:spPr>
      </p:pic>
    </p:spTree>
    <p:extLst>
      <p:ext uri="{BB962C8B-B14F-4D97-AF65-F5344CB8AC3E}">
        <p14:creationId xmlns:p14="http://schemas.microsoft.com/office/powerpoint/2010/main" val="2272274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44733-8455-F0AD-8B20-22BA95A0A747}"/>
              </a:ext>
            </a:extLst>
          </p:cNvPr>
          <p:cNvSpPr txBox="1"/>
          <p:nvPr/>
        </p:nvSpPr>
        <p:spPr>
          <a:xfrm>
            <a:off x="353438" y="710092"/>
            <a:ext cx="5184843" cy="3924664"/>
          </a:xfrm>
          <a:prstGeom prst="rect">
            <a:avLst/>
          </a:prstGeom>
          <a:noFill/>
        </p:spPr>
        <p:txBody>
          <a:bodyPr wrap="square">
            <a:spAutoFit/>
          </a:bodyPr>
          <a:lstStyle/>
          <a:p>
            <a:r>
              <a:rPr lang="en-US" sz="1800" dirty="0">
                <a:solidFill>
                  <a:srgbClr val="FFC000"/>
                </a:solidFill>
              </a:rPr>
              <a:t>Additional Insights</a:t>
            </a:r>
          </a:p>
          <a:p>
            <a:endParaRPr lang="en-US" sz="1800" dirty="0">
              <a:solidFill>
                <a:srgbClr val="FFC000"/>
              </a:solidFill>
            </a:endParaRPr>
          </a:p>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Data Visualization</a:t>
            </a:r>
            <a:r>
              <a:rPr lang="en-US" sz="1600" dirty="0">
                <a:solidFill>
                  <a:schemeClr val="accent3"/>
                </a:solidFill>
              </a:rPr>
              <a:t>: Mentioned the use of conditional formatting to highlight potential expansion countries for better visual representation.</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Data Standardization</a:t>
            </a:r>
            <a:r>
              <a:rPr lang="en-US" sz="1600" dirty="0">
                <a:solidFill>
                  <a:schemeClr val="accent3"/>
                </a:solidFill>
              </a:rPr>
              <a:t>: Explained the importance of converting currency to a common Indian Currency for accurate analysis.</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rPr>
              <a:t>Complex Analysis</a:t>
            </a:r>
            <a:r>
              <a:rPr lang="en-US" sz="1600" dirty="0">
                <a:solidFill>
                  <a:schemeClr val="accent3"/>
                </a:solidFill>
              </a:rPr>
              <a:t>: Described the use of SUMPRODUCT function for efficient data filtering and analysis.</a:t>
            </a:r>
            <a:endParaRPr lang="en-IN" sz="1600" dirty="0">
              <a:solidFill>
                <a:schemeClr val="accent3"/>
              </a:solidFill>
            </a:endParaRPr>
          </a:p>
        </p:txBody>
      </p:sp>
      <p:pic>
        <p:nvPicPr>
          <p:cNvPr id="7" name="Picture 6">
            <a:extLst>
              <a:ext uri="{FF2B5EF4-FFF2-40B4-BE49-F238E27FC236}">
                <a16:creationId xmlns:a16="http://schemas.microsoft.com/office/drawing/2014/main" id="{EFB61C49-F1DF-C37C-B1FD-5530A64DC250}"/>
              </a:ext>
            </a:extLst>
          </p:cNvPr>
          <p:cNvPicPr>
            <a:picLocks noChangeAspect="1"/>
          </p:cNvPicPr>
          <p:nvPr/>
        </p:nvPicPr>
        <p:blipFill>
          <a:blip r:embed="rId2"/>
          <a:stretch>
            <a:fillRect/>
          </a:stretch>
        </p:blipFill>
        <p:spPr>
          <a:xfrm>
            <a:off x="6085258" y="1251625"/>
            <a:ext cx="2773397" cy="3060971"/>
          </a:xfrm>
          <a:prstGeom prst="rect">
            <a:avLst/>
          </a:prstGeom>
        </p:spPr>
      </p:pic>
    </p:spTree>
    <p:extLst>
      <p:ext uri="{BB962C8B-B14F-4D97-AF65-F5344CB8AC3E}">
        <p14:creationId xmlns:p14="http://schemas.microsoft.com/office/powerpoint/2010/main" val="306482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TextBox 2">
            <a:extLst>
              <a:ext uri="{FF2B5EF4-FFF2-40B4-BE49-F238E27FC236}">
                <a16:creationId xmlns:a16="http://schemas.microsoft.com/office/drawing/2014/main" id="{CE0A0592-2799-7D89-E8FD-93A1F05AE708}"/>
              </a:ext>
            </a:extLst>
          </p:cNvPr>
          <p:cNvSpPr txBox="1"/>
          <p:nvPr/>
        </p:nvSpPr>
        <p:spPr>
          <a:xfrm>
            <a:off x="294047" y="2314281"/>
            <a:ext cx="8585053" cy="2632003"/>
          </a:xfrm>
          <a:prstGeom prst="rect">
            <a:avLst/>
          </a:prstGeom>
          <a:noFill/>
        </p:spPr>
        <p:txBody>
          <a:bodyPr wrap="square">
            <a:spAutoFit/>
          </a:bodyPr>
          <a:lstStyle/>
          <a:p>
            <a:pPr marL="285750" indent="-285750" algn="just">
              <a:lnSpc>
                <a:spcPct val="150000"/>
              </a:lnSpc>
              <a:buClr>
                <a:srgbClr val="FFC000"/>
              </a:buClr>
              <a:buFont typeface="Wingdings" panose="05000000000000000000" pitchFamily="2" charset="2"/>
              <a:buChar char="Ø"/>
            </a:pPr>
            <a:r>
              <a:rPr lang="en-US" sz="1600" dirty="0">
                <a:solidFill>
                  <a:schemeClr val="tx2"/>
                </a:solidFill>
                <a:latin typeface="Arial" panose="020B0604020202020204" pitchFamily="34" charset="0"/>
                <a:cs typeface="Arial" panose="020B0604020202020204" pitchFamily="34" charset="0"/>
              </a:rPr>
              <a:t>Identify the low hanging fruit</a:t>
            </a:r>
            <a:r>
              <a:rPr lang="en-US" sz="1600" dirty="0">
                <a:solidFill>
                  <a:schemeClr val="accent3"/>
                </a:solidFill>
                <a:latin typeface="Arial" panose="020B0604020202020204" pitchFamily="34" charset="0"/>
                <a:cs typeface="Arial" panose="020B0604020202020204" pitchFamily="34" charset="0"/>
              </a:rPr>
              <a:t>: Map the restaurant density across countries to point out areas with less competition. Nations like Canada, Qatar, Singapore, Sri Lanka, Indonesia, and the Philippines come on the radar screen.</a:t>
            </a:r>
          </a:p>
          <a:p>
            <a:pPr marL="285750" indent="-285750" algn="just">
              <a:lnSpc>
                <a:spcPct val="150000"/>
              </a:lnSpc>
              <a:buClr>
                <a:srgbClr val="FFC000"/>
              </a:buClr>
              <a:buFont typeface="Wingdings" panose="05000000000000000000" pitchFamily="2" charset="2"/>
              <a:buChar char="Ø"/>
            </a:pPr>
            <a:r>
              <a:rPr lang="en-US" sz="1600" dirty="0">
                <a:solidFill>
                  <a:schemeClr val="tx2"/>
                </a:solidFill>
                <a:latin typeface="Arial" panose="020B0604020202020204" pitchFamily="34" charset="0"/>
                <a:cs typeface="Arial" panose="020B0604020202020204" pitchFamily="34" charset="0"/>
              </a:rPr>
              <a:t>Tap into Untapped Potential</a:t>
            </a:r>
            <a:r>
              <a:rPr lang="en-US" sz="1600" dirty="0">
                <a:solidFill>
                  <a:schemeClr val="accent3"/>
                </a:solidFill>
                <a:latin typeface="Arial" panose="020B0604020202020204" pitchFamily="34" charset="0"/>
                <a:cs typeface="Arial" panose="020B0604020202020204" pitchFamily="34" charset="0"/>
              </a:rPr>
              <a:t>: Explore the penetration of online delivery and table booking services. </a:t>
            </a:r>
          </a:p>
          <a:p>
            <a:pPr marL="285750" indent="-285750" algn="just">
              <a:lnSpc>
                <a:spcPct val="150000"/>
              </a:lnSpc>
              <a:buClr>
                <a:srgbClr val="FFC000"/>
              </a:buClr>
              <a:buFont typeface="Wingdings" panose="05000000000000000000" pitchFamily="2" charset="2"/>
              <a:buChar char="Ø"/>
            </a:pPr>
            <a:r>
              <a:rPr lang="en-US" sz="1600" dirty="0">
                <a:solidFill>
                  <a:schemeClr val="tx2"/>
                </a:solidFill>
                <a:latin typeface="Arial" panose="020B0604020202020204" pitchFamily="34" charset="0"/>
                <a:cs typeface="Arial" panose="020B0604020202020204" pitchFamily="34" charset="0"/>
              </a:rPr>
              <a:t>Customer Preferences</a:t>
            </a:r>
            <a:r>
              <a:rPr lang="en-US" sz="1600" dirty="0">
                <a:solidFill>
                  <a:schemeClr val="accent3"/>
                </a:solidFill>
                <a:latin typeface="Arial" panose="020B0604020202020204" pitchFamily="34" charset="0"/>
                <a:cs typeface="Arial" panose="020B0604020202020204" pitchFamily="34" charset="0"/>
              </a:rPr>
              <a:t>: The blend of average cost rated against customer ratings and the diversity of cuisine are some of the factors to be taken into consideration. </a:t>
            </a:r>
          </a:p>
        </p:txBody>
      </p:sp>
      <p:sp>
        <p:nvSpPr>
          <p:cNvPr id="5" name="TextBox 4">
            <a:extLst>
              <a:ext uri="{FF2B5EF4-FFF2-40B4-BE49-F238E27FC236}">
                <a16:creationId xmlns:a16="http://schemas.microsoft.com/office/drawing/2014/main" id="{86F159A8-FC3E-629B-861B-74A28C61448B}"/>
              </a:ext>
            </a:extLst>
          </p:cNvPr>
          <p:cNvSpPr txBox="1"/>
          <p:nvPr/>
        </p:nvSpPr>
        <p:spPr>
          <a:xfrm>
            <a:off x="1598277" y="67471"/>
            <a:ext cx="5563241" cy="400110"/>
          </a:xfrm>
          <a:prstGeom prst="rect">
            <a:avLst/>
          </a:prstGeom>
          <a:noFill/>
        </p:spPr>
        <p:txBody>
          <a:bodyPr wrap="square" rtlCol="0">
            <a:spAutoFit/>
          </a:bodyPr>
          <a:lstStyle/>
          <a:p>
            <a:r>
              <a:rPr lang="en-IN" sz="2000" b="1" u="sng" dirty="0">
                <a:solidFill>
                  <a:srgbClr val="FFC000"/>
                </a:solidFill>
                <a:latin typeface="Arial" panose="020B0604020202020204" pitchFamily="34" charset="0"/>
                <a:cs typeface="Arial" panose="020B0604020202020204" pitchFamily="34" charset="0"/>
              </a:rPr>
              <a:t>COUNTRIES TO OPEN NEW RESTAURANTS</a:t>
            </a:r>
          </a:p>
        </p:txBody>
      </p:sp>
      <p:pic>
        <p:nvPicPr>
          <p:cNvPr id="6" name="Picture 5">
            <a:extLst>
              <a:ext uri="{FF2B5EF4-FFF2-40B4-BE49-F238E27FC236}">
                <a16:creationId xmlns:a16="http://schemas.microsoft.com/office/drawing/2014/main" id="{C334B155-17F6-0036-C746-0A7C50D09C84}"/>
              </a:ext>
            </a:extLst>
          </p:cNvPr>
          <p:cNvPicPr>
            <a:picLocks noChangeAspect="1"/>
          </p:cNvPicPr>
          <p:nvPr/>
        </p:nvPicPr>
        <p:blipFill>
          <a:blip r:embed="rId3"/>
          <a:stretch>
            <a:fillRect/>
          </a:stretch>
        </p:blipFill>
        <p:spPr>
          <a:xfrm>
            <a:off x="711269" y="617207"/>
            <a:ext cx="4176769" cy="1522878"/>
          </a:xfrm>
          <a:prstGeom prst="rect">
            <a:avLst/>
          </a:prstGeom>
          <a:ln w="38100">
            <a:solidFill>
              <a:srgbClr val="FFC000"/>
            </a:solidFill>
          </a:ln>
        </p:spPr>
      </p:pic>
      <p:pic>
        <p:nvPicPr>
          <p:cNvPr id="2" name="Picture 1">
            <a:extLst>
              <a:ext uri="{FF2B5EF4-FFF2-40B4-BE49-F238E27FC236}">
                <a16:creationId xmlns:a16="http://schemas.microsoft.com/office/drawing/2014/main" id="{414B473F-D14C-A339-5D37-75F74A5BBD36}"/>
              </a:ext>
            </a:extLst>
          </p:cNvPr>
          <p:cNvPicPr>
            <a:picLocks noChangeAspect="1"/>
          </p:cNvPicPr>
          <p:nvPr/>
        </p:nvPicPr>
        <p:blipFill>
          <a:blip r:embed="rId4"/>
          <a:stretch>
            <a:fillRect/>
          </a:stretch>
        </p:blipFill>
        <p:spPr>
          <a:xfrm>
            <a:off x="6015172" y="547813"/>
            <a:ext cx="1805867" cy="1563288"/>
          </a:xfrm>
          <a:prstGeom prst="rect">
            <a:avLst/>
          </a:prstGeom>
        </p:spPr>
      </p:pic>
    </p:spTree>
    <p:extLst>
      <p:ext uri="{BB962C8B-B14F-4D97-AF65-F5344CB8AC3E}">
        <p14:creationId xmlns:p14="http://schemas.microsoft.com/office/powerpoint/2010/main" val="395253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5" name="TextBox 4">
            <a:extLst>
              <a:ext uri="{FF2B5EF4-FFF2-40B4-BE49-F238E27FC236}">
                <a16:creationId xmlns:a16="http://schemas.microsoft.com/office/drawing/2014/main" id="{86F159A8-FC3E-629B-861B-74A28C61448B}"/>
              </a:ext>
            </a:extLst>
          </p:cNvPr>
          <p:cNvSpPr txBox="1"/>
          <p:nvPr/>
        </p:nvSpPr>
        <p:spPr>
          <a:xfrm>
            <a:off x="3042876" y="198100"/>
            <a:ext cx="2704779" cy="400110"/>
          </a:xfrm>
          <a:prstGeom prst="rect">
            <a:avLst/>
          </a:prstGeom>
          <a:noFill/>
        </p:spPr>
        <p:txBody>
          <a:bodyPr wrap="square" rtlCol="0">
            <a:spAutoFit/>
          </a:bodyPr>
          <a:lstStyle/>
          <a:p>
            <a:r>
              <a:rPr lang="en-IN" sz="2000" b="1" u="sng" dirty="0">
                <a:solidFill>
                  <a:srgbClr val="FFC000"/>
                </a:solidFill>
                <a:latin typeface="Arial" panose="020B0604020202020204" pitchFamily="34" charset="0"/>
                <a:cs typeface="Arial" panose="020B0604020202020204" pitchFamily="34" charset="0"/>
              </a:rPr>
              <a:t>STATES AND CITIES</a:t>
            </a:r>
          </a:p>
        </p:txBody>
      </p:sp>
      <p:sp>
        <p:nvSpPr>
          <p:cNvPr id="4" name="TextBox 3">
            <a:extLst>
              <a:ext uri="{FF2B5EF4-FFF2-40B4-BE49-F238E27FC236}">
                <a16:creationId xmlns:a16="http://schemas.microsoft.com/office/drawing/2014/main" id="{9835F229-11A1-A1B6-22F3-89BA338A5434}"/>
              </a:ext>
            </a:extLst>
          </p:cNvPr>
          <p:cNvSpPr txBox="1"/>
          <p:nvPr/>
        </p:nvSpPr>
        <p:spPr>
          <a:xfrm>
            <a:off x="291719" y="1307661"/>
            <a:ext cx="5745913" cy="3001334"/>
          </a:xfrm>
          <a:prstGeom prst="rect">
            <a:avLst/>
          </a:prstGeom>
          <a:noFill/>
        </p:spPr>
        <p:txBody>
          <a:bodyPr wrap="square">
            <a:spAutoFit/>
          </a:bodyPr>
          <a:lstStyle/>
          <a:p>
            <a:pPr marL="285750" lvl="0" indent="-285750" algn="just">
              <a:lnSpc>
                <a:spcPct val="150000"/>
              </a:lnSpc>
              <a:buClr>
                <a:srgbClr val="FFC000"/>
              </a:buClr>
              <a:buFont typeface="Wingdings" panose="05000000000000000000" pitchFamily="2" charset="2"/>
              <a:buChar char="Ø"/>
            </a:pP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City-Level Analysis</a:t>
            </a:r>
            <a:r>
              <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 In a better pursuit of these countries, identification of cities that are most opportune in terms of better demographics and economic conditions, with less competition, will be carried out. Places that show great promise will include Vancouver and Winnipeg in Canada</a:t>
            </a:r>
            <a:r>
              <a:rPr lang="en-US" sz="1600" dirty="0">
                <a:solidFill>
                  <a:schemeClr val="accent3"/>
                </a:solidFill>
                <a:latin typeface="Arial" panose="020B0604020202020204" pitchFamily="34" charset="0"/>
                <a:ea typeface="Times New Roman" panose="02020603050405020304" pitchFamily="18" charset="0"/>
                <a:cs typeface="Arial" panose="020B0604020202020204" pitchFamily="34" charset="0"/>
              </a:rPr>
              <a:t>.</a:t>
            </a:r>
          </a:p>
          <a:p>
            <a:pPr lvl="0" algn="just">
              <a:lnSpc>
                <a:spcPct val="150000"/>
              </a:lnSpc>
              <a:buClr>
                <a:srgbClr val="FFC000"/>
              </a:buClr>
            </a:pPr>
            <a:endPar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endParaRPr>
          </a:p>
          <a:p>
            <a:pPr marL="285750" lvl="0" indent="-285750" algn="just">
              <a:lnSpc>
                <a:spcPct val="150000"/>
              </a:lnSpc>
              <a:buClr>
                <a:srgbClr val="FFC000"/>
              </a:buClr>
              <a:buFont typeface="Wingdings" panose="05000000000000000000" pitchFamily="2" charset="2"/>
              <a:buChar char="Ø"/>
            </a:pP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Strategic Partnerships</a:t>
            </a:r>
            <a:r>
              <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 Consider local entity collaborations to seek insight and accelerate market entry.</a:t>
            </a:r>
            <a:endParaRPr lang="en-IN" sz="1600" kern="0" dirty="0">
              <a:solidFill>
                <a:schemeClr val="accent3"/>
              </a:solidFill>
              <a:latin typeface="Arial" panose="020B060402020202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B53F1E9-C2D7-99E4-F33A-C10FC2B9FD78}"/>
              </a:ext>
            </a:extLst>
          </p:cNvPr>
          <p:cNvPicPr>
            <a:picLocks noChangeAspect="1"/>
          </p:cNvPicPr>
          <p:nvPr/>
        </p:nvPicPr>
        <p:blipFill>
          <a:blip r:embed="rId3">
            <a:duotone>
              <a:schemeClr val="accent1">
                <a:shade val="45000"/>
                <a:satMod val="135000"/>
              </a:schemeClr>
              <a:prstClr val="white"/>
            </a:duotone>
          </a:blip>
          <a:stretch>
            <a:fillRect/>
          </a:stretch>
        </p:blipFill>
        <p:spPr>
          <a:xfrm>
            <a:off x="6268225" y="719693"/>
            <a:ext cx="2752558" cy="3942712"/>
          </a:xfrm>
          <a:prstGeom prst="rect">
            <a:avLst/>
          </a:prstGeom>
          <a:solidFill>
            <a:srgbClr val="002060"/>
          </a:solidFill>
          <a:ln>
            <a:solidFill>
              <a:srgbClr val="FFFF00"/>
            </a:solidFill>
          </a:ln>
        </p:spPr>
      </p:pic>
    </p:spTree>
    <p:extLst>
      <p:ext uri="{BB962C8B-B14F-4D97-AF65-F5344CB8AC3E}">
        <p14:creationId xmlns:p14="http://schemas.microsoft.com/office/powerpoint/2010/main" val="2566525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8" name="TextBox 7">
            <a:extLst>
              <a:ext uri="{FF2B5EF4-FFF2-40B4-BE49-F238E27FC236}">
                <a16:creationId xmlns:a16="http://schemas.microsoft.com/office/drawing/2014/main" id="{A70A639F-190F-F083-D5DB-523C7E76EE41}"/>
              </a:ext>
            </a:extLst>
          </p:cNvPr>
          <p:cNvSpPr txBox="1"/>
          <p:nvPr/>
        </p:nvSpPr>
        <p:spPr>
          <a:xfrm>
            <a:off x="2979481" y="90723"/>
            <a:ext cx="3000615" cy="397738"/>
          </a:xfrm>
          <a:prstGeom prst="rect">
            <a:avLst/>
          </a:prstGeom>
          <a:noFill/>
        </p:spPr>
        <p:txBody>
          <a:bodyPr wrap="square">
            <a:spAutoFit/>
          </a:bodyPr>
          <a:lstStyle/>
          <a:p>
            <a:pPr lvl="0" algn="ctr">
              <a:lnSpc>
                <a:spcPct val="107000"/>
              </a:lnSpc>
            </a:pPr>
            <a:r>
              <a:rPr lang="en-IN" sz="2000" b="1" u="sng" kern="0" dirty="0">
                <a:solidFill>
                  <a:srgbClr val="FFC000"/>
                </a:solidFill>
                <a:latin typeface="Arial" panose="020B0604020202020204" pitchFamily="34" charset="0"/>
                <a:ea typeface="Calibri" panose="020F0502020204030204" pitchFamily="34" charset="0"/>
                <a:cs typeface="Arial" panose="020B0604020202020204" pitchFamily="34" charset="0"/>
              </a:rPr>
              <a:t>QUALITY AND RATING</a:t>
            </a:r>
          </a:p>
        </p:txBody>
      </p:sp>
      <p:sp>
        <p:nvSpPr>
          <p:cNvPr id="10" name="TextBox 9">
            <a:extLst>
              <a:ext uri="{FF2B5EF4-FFF2-40B4-BE49-F238E27FC236}">
                <a16:creationId xmlns:a16="http://schemas.microsoft.com/office/drawing/2014/main" id="{32B782E1-E191-72FB-286A-C6957996F13A}"/>
              </a:ext>
            </a:extLst>
          </p:cNvPr>
          <p:cNvSpPr txBox="1"/>
          <p:nvPr/>
        </p:nvSpPr>
        <p:spPr>
          <a:xfrm>
            <a:off x="84524" y="2232758"/>
            <a:ext cx="8974951" cy="2632003"/>
          </a:xfrm>
          <a:prstGeom prst="rect">
            <a:avLst/>
          </a:prstGeom>
          <a:noFill/>
        </p:spPr>
        <p:txBody>
          <a:bodyPr wrap="square">
            <a:spAutoFit/>
          </a:bodyPr>
          <a:lstStyle/>
          <a:p>
            <a:pPr marL="742950" indent="-285750" algn="just">
              <a:lnSpc>
                <a:spcPct val="150000"/>
              </a:lnSpc>
              <a:buClr>
                <a:srgbClr val="FFC000"/>
              </a:buClr>
              <a:buFont typeface="Wingdings" panose="05000000000000000000" pitchFamily="2" charset="2"/>
              <a:buChar char="v"/>
            </a:pP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High Customer Satisfaction</a:t>
            </a:r>
            <a:r>
              <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 Indonesia and Qatar have very high ratings for restaurants on average, indicating high customer satisfaction.</a:t>
            </a:r>
          </a:p>
          <a:p>
            <a:pPr marL="742950" indent="-285750" algn="just">
              <a:lnSpc>
                <a:spcPct val="150000"/>
              </a:lnSpc>
              <a:buClr>
                <a:srgbClr val="FFC000"/>
              </a:buClr>
              <a:buFont typeface="Wingdings" panose="05000000000000000000" pitchFamily="2" charset="2"/>
              <a:buChar char="v"/>
            </a:pP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Mixed Performance</a:t>
            </a:r>
            <a:r>
              <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 Both Canada and Singapore had a medium average rating, which indicates that some were very good while others were fair only.</a:t>
            </a:r>
          </a:p>
          <a:p>
            <a:pPr marL="742950" indent="-285750" algn="just">
              <a:lnSpc>
                <a:spcPct val="150000"/>
              </a:lnSpc>
              <a:buClr>
                <a:srgbClr val="FFC000"/>
              </a:buClr>
              <a:buFont typeface="Wingdings" panose="05000000000000000000" pitchFamily="2" charset="2"/>
              <a:buChar char="v"/>
            </a:pP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Strategic Implications</a:t>
            </a:r>
            <a:r>
              <a:rPr lang="en-US" sz="16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 To excel in the future, a strong quality assurance program will have to be in place for Indonesia and Qatar. Canada and Singapore can channel their efforts toward improving the inconsistent performers. </a:t>
            </a:r>
            <a:endParaRPr lang="en-IN" sz="16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BADCB69-695B-E90D-10D6-D417E1C75903}"/>
              </a:ext>
            </a:extLst>
          </p:cNvPr>
          <p:cNvPicPr>
            <a:picLocks noChangeAspect="1"/>
          </p:cNvPicPr>
          <p:nvPr/>
        </p:nvPicPr>
        <p:blipFill>
          <a:blip r:embed="rId3"/>
          <a:stretch>
            <a:fillRect/>
          </a:stretch>
        </p:blipFill>
        <p:spPr>
          <a:xfrm>
            <a:off x="2662912" y="589921"/>
            <a:ext cx="3958382" cy="1392220"/>
          </a:xfrm>
          <a:prstGeom prst="rect">
            <a:avLst/>
          </a:prstGeom>
        </p:spPr>
      </p:pic>
    </p:spTree>
    <p:extLst>
      <p:ext uri="{BB962C8B-B14F-4D97-AF65-F5344CB8AC3E}">
        <p14:creationId xmlns:p14="http://schemas.microsoft.com/office/powerpoint/2010/main" val="99615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8" name="TextBox 7">
            <a:extLst>
              <a:ext uri="{FF2B5EF4-FFF2-40B4-BE49-F238E27FC236}">
                <a16:creationId xmlns:a16="http://schemas.microsoft.com/office/drawing/2014/main" id="{A70A639F-190F-F083-D5DB-523C7E76EE41}"/>
              </a:ext>
            </a:extLst>
          </p:cNvPr>
          <p:cNvSpPr txBox="1"/>
          <p:nvPr/>
        </p:nvSpPr>
        <p:spPr>
          <a:xfrm>
            <a:off x="2856536" y="188242"/>
            <a:ext cx="3605736" cy="400110"/>
          </a:xfrm>
          <a:prstGeom prst="rect">
            <a:avLst/>
          </a:prstGeom>
          <a:noFill/>
        </p:spPr>
        <p:txBody>
          <a:bodyPr wrap="square">
            <a:spAutoFit/>
          </a:bodyPr>
          <a:lstStyle/>
          <a:p>
            <a:pPr algn="ctr"/>
            <a:r>
              <a:rPr lang="en-IN" sz="2000" b="1" u="sng" dirty="0">
                <a:solidFill>
                  <a:srgbClr val="FFC000"/>
                </a:solidFill>
                <a:latin typeface="Arial" panose="020B0604020202020204" pitchFamily="34" charset="0"/>
                <a:cs typeface="Arial" panose="020B0604020202020204" pitchFamily="34" charset="0"/>
              </a:rPr>
              <a:t>CURRENT EXPENDITURE</a:t>
            </a:r>
          </a:p>
        </p:txBody>
      </p:sp>
      <p:sp>
        <p:nvSpPr>
          <p:cNvPr id="10" name="TextBox 9">
            <a:extLst>
              <a:ext uri="{FF2B5EF4-FFF2-40B4-BE49-F238E27FC236}">
                <a16:creationId xmlns:a16="http://schemas.microsoft.com/office/drawing/2014/main" id="{32B782E1-E191-72FB-286A-C6957996F13A}"/>
              </a:ext>
            </a:extLst>
          </p:cNvPr>
          <p:cNvSpPr txBox="1"/>
          <p:nvPr/>
        </p:nvSpPr>
        <p:spPr>
          <a:xfrm>
            <a:off x="449298" y="2420864"/>
            <a:ext cx="8245403" cy="2632003"/>
          </a:xfrm>
          <a:prstGeom prst="rect">
            <a:avLst/>
          </a:prstGeom>
          <a:noFill/>
        </p:spPr>
        <p:txBody>
          <a:bodyPr wrap="square">
            <a:spAutoFit/>
          </a:bodyPr>
          <a:lstStyle/>
          <a:p>
            <a:pPr marL="285750" indent="-285750" algn="just">
              <a:lnSpc>
                <a:spcPct val="150000"/>
              </a:lnSpc>
              <a:buClr>
                <a:srgbClr val="FFC000"/>
              </a:buClr>
              <a:buFont typeface="Wingdings" panose="05000000000000000000" pitchFamily="2" charset="2"/>
              <a:buChar char="Ø"/>
            </a:pPr>
            <a:r>
              <a:rPr lang="en-US" sz="1600" dirty="0">
                <a:solidFill>
                  <a:schemeClr val="accent3"/>
                </a:solidFill>
              </a:rPr>
              <a:t>Segment markets into country groups based on expenditure levels: high, medium, and low. For example, Qatar and Singapore would be high-expenditure markets; Canada, a medium-expenditure market; Sri Lanka and Indonesia, low-expenditure markets.</a:t>
            </a:r>
          </a:p>
          <a:p>
            <a:pPr algn="just">
              <a:lnSpc>
                <a:spcPct val="150000"/>
              </a:lnSpc>
              <a:buClr>
                <a:srgbClr val="FFC000"/>
              </a:buClr>
            </a:pPr>
            <a:endParaRPr lang="en-US" sz="1600" dirty="0">
              <a:solidFill>
                <a:schemeClr val="accent3"/>
              </a:solidFill>
            </a:endParaRPr>
          </a:p>
          <a:p>
            <a:pPr marL="285750" indent="-285750" algn="just">
              <a:lnSpc>
                <a:spcPct val="150000"/>
              </a:lnSpc>
              <a:buClr>
                <a:srgbClr val="FFC000"/>
              </a:buClr>
              <a:buFont typeface="Wingdings" panose="05000000000000000000" pitchFamily="2" charset="2"/>
              <a:buChar char="Ø"/>
            </a:pPr>
            <a:r>
              <a:rPr lang="en-US" sz="1600" dirty="0">
                <a:solidFill>
                  <a:schemeClr val="accent3"/>
                </a:solidFill>
              </a:rPr>
              <a:t>Build cost-optimizing strategies for high-spend countries to control expenses without compromising profitability. Apply price sensitivity analysis in medium and low-spending markets to tailor offerings accordingly to what the locality can afford.</a:t>
            </a:r>
          </a:p>
        </p:txBody>
      </p:sp>
      <p:graphicFrame>
        <p:nvGraphicFramePr>
          <p:cNvPr id="3" name="Chart 2">
            <a:extLst>
              <a:ext uri="{FF2B5EF4-FFF2-40B4-BE49-F238E27FC236}">
                <a16:creationId xmlns:a16="http://schemas.microsoft.com/office/drawing/2014/main" id="{1A4081AC-59DE-4436-B05C-86DE8E2DE11F}"/>
              </a:ext>
            </a:extLst>
          </p:cNvPr>
          <p:cNvGraphicFramePr/>
          <p:nvPr>
            <p:extLst>
              <p:ext uri="{D42A27DB-BD31-4B8C-83A1-F6EECF244321}">
                <p14:modId xmlns:p14="http://schemas.microsoft.com/office/powerpoint/2010/main" val="1884247202"/>
              </p:ext>
            </p:extLst>
          </p:nvPr>
        </p:nvGraphicFramePr>
        <p:xfrm>
          <a:off x="1491575" y="775159"/>
          <a:ext cx="3294434" cy="156606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ACCF8AE8-AEC2-B047-C7D2-69C0FA2A51E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39935" y="734581"/>
            <a:ext cx="3119334" cy="1647217"/>
          </a:xfrm>
          <a:prstGeom prst="rect">
            <a:avLst/>
          </a:prstGeom>
          <a:solidFill>
            <a:srgbClr val="002060"/>
          </a:solidFill>
          <a:ln>
            <a:noFill/>
          </a:ln>
        </p:spPr>
      </p:pic>
    </p:spTree>
    <p:extLst>
      <p:ext uri="{BB962C8B-B14F-4D97-AF65-F5344CB8AC3E}">
        <p14:creationId xmlns:p14="http://schemas.microsoft.com/office/powerpoint/2010/main" val="236200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0" name="TextBox 9">
            <a:extLst>
              <a:ext uri="{FF2B5EF4-FFF2-40B4-BE49-F238E27FC236}">
                <a16:creationId xmlns:a16="http://schemas.microsoft.com/office/drawing/2014/main" id="{32B782E1-E191-72FB-286A-C6957996F13A}"/>
              </a:ext>
            </a:extLst>
          </p:cNvPr>
          <p:cNvSpPr txBox="1"/>
          <p:nvPr/>
        </p:nvSpPr>
        <p:spPr>
          <a:xfrm>
            <a:off x="416497" y="909228"/>
            <a:ext cx="6000522" cy="3914983"/>
          </a:xfrm>
          <a:prstGeom prst="rect">
            <a:avLst/>
          </a:prstGeom>
          <a:noFill/>
        </p:spPr>
        <p:txBody>
          <a:bodyPr wrap="square">
            <a:spAutoFit/>
          </a:bodyPr>
          <a:lstStyle/>
          <a:p>
            <a:pPr marL="285750" indent="-285750" algn="just">
              <a:lnSpc>
                <a:spcPct val="150000"/>
              </a:lnSpc>
              <a:spcAft>
                <a:spcPts val="800"/>
              </a:spcAft>
              <a:buClr>
                <a:srgbClr val="FFC000"/>
              </a:buClr>
              <a:buFont typeface="Wingdings" panose="05000000000000000000" pitchFamily="2" charset="2"/>
              <a:buChar char="Ø"/>
            </a:pPr>
            <a:r>
              <a:rPr lang="en-US"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The filter run from 1-2 and 2-3 gives us Consort in Canada, Indian in Qatar, Makansutr in Singapore, Elite in Sri Lanka, and Fish Street in Indonesia. </a:t>
            </a:r>
            <a:endParaRPr lang="en-US" dirty="0">
              <a:solidFill>
                <a:schemeClr val="accent3"/>
              </a:solidFill>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spcAft>
                <a:spcPts val="800"/>
              </a:spcAft>
              <a:buClr>
                <a:srgbClr val="FFC000"/>
              </a:buClr>
              <a:buFont typeface="Wingdings" panose="05000000000000000000" pitchFamily="2" charset="2"/>
              <a:buChar char="Ø"/>
            </a:pPr>
            <a:r>
              <a:rPr lang="en-US"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Therefore, in an endeavor to be at par with the top-rated ones in various places, be it Lake in Canada, Indian in Qatar, Bitters &amp; Love in Singapore, </a:t>
            </a:r>
          </a:p>
          <a:p>
            <a:pPr marL="285750" indent="-285750" algn="just">
              <a:lnSpc>
                <a:spcPct val="150000"/>
              </a:lnSpc>
              <a:spcAft>
                <a:spcPts val="800"/>
              </a:spcAft>
              <a:buClr>
                <a:srgbClr val="FFC000"/>
              </a:buClr>
              <a:buFont typeface="Wingdings" panose="05000000000000000000" pitchFamily="2" charset="2"/>
              <a:buChar char="Ø"/>
            </a:pPr>
            <a:r>
              <a:rPr lang="en-US"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We can therefore adopt some strategies of the top competitors if not all and avoid some of the underperforming restaurants' mistakes.</a:t>
            </a:r>
          </a:p>
          <a:p>
            <a:pPr marL="285750" indent="-285750" algn="just">
              <a:lnSpc>
                <a:spcPct val="150000"/>
              </a:lnSpc>
              <a:spcAft>
                <a:spcPts val="800"/>
              </a:spcAft>
              <a:buClr>
                <a:srgbClr val="FFC000"/>
              </a:buClr>
              <a:buFont typeface="Wingdings" panose="05000000000000000000" pitchFamily="2" charset="2"/>
              <a:buChar char="Ø"/>
            </a:pPr>
            <a:r>
              <a:rPr lang="en-US"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Based on this data, we can thus focus on quality improvement initiatives within customer service, menu fine-tuning, and enhancement of operational efficiency. </a:t>
            </a:r>
            <a:endParaRPr lang="en-IN"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5E63BC26-6C30-9670-1A0B-95C03B17452D}"/>
              </a:ext>
            </a:extLst>
          </p:cNvPr>
          <p:cNvSpPr txBox="1"/>
          <p:nvPr/>
        </p:nvSpPr>
        <p:spPr>
          <a:xfrm>
            <a:off x="3595743" y="188052"/>
            <a:ext cx="2259490" cy="400110"/>
          </a:xfrm>
          <a:prstGeom prst="rect">
            <a:avLst/>
          </a:prstGeom>
          <a:noFill/>
        </p:spPr>
        <p:txBody>
          <a:bodyPr wrap="square">
            <a:spAutoFit/>
          </a:bodyPr>
          <a:lstStyle/>
          <a:p>
            <a:r>
              <a:rPr lang="en-IN" sz="2000" b="1" u="sng" dirty="0">
                <a:solidFill>
                  <a:srgbClr val="FFC000"/>
                </a:solidFill>
                <a:latin typeface="Arial" panose="020B0604020202020204" pitchFamily="34" charset="0"/>
                <a:cs typeface="Arial" panose="020B0604020202020204" pitchFamily="34" charset="0"/>
              </a:rPr>
              <a:t>COMPETITORS</a:t>
            </a:r>
          </a:p>
        </p:txBody>
      </p:sp>
      <p:pic>
        <p:nvPicPr>
          <p:cNvPr id="2" name="Picture 1">
            <a:extLst>
              <a:ext uri="{FF2B5EF4-FFF2-40B4-BE49-F238E27FC236}">
                <a16:creationId xmlns:a16="http://schemas.microsoft.com/office/drawing/2014/main" id="{C9593F82-6490-A0F6-37A4-CB03BF067A0E}"/>
              </a:ext>
            </a:extLst>
          </p:cNvPr>
          <p:cNvPicPr>
            <a:picLocks noChangeAspect="1"/>
          </p:cNvPicPr>
          <p:nvPr/>
        </p:nvPicPr>
        <p:blipFill>
          <a:blip r:embed="rId3">
            <a:duotone>
              <a:schemeClr val="accent1">
                <a:shade val="45000"/>
                <a:satMod val="135000"/>
              </a:schemeClr>
              <a:prstClr val="white"/>
            </a:duotone>
          </a:blip>
          <a:stretch>
            <a:fillRect/>
          </a:stretch>
        </p:blipFill>
        <p:spPr>
          <a:xfrm>
            <a:off x="6909035" y="824170"/>
            <a:ext cx="1818468" cy="2976102"/>
          </a:xfrm>
          <a:prstGeom prst="rect">
            <a:avLst/>
          </a:prstGeom>
          <a:solidFill>
            <a:srgbClr val="002060"/>
          </a:solidFill>
        </p:spPr>
      </p:pic>
      <p:pic>
        <p:nvPicPr>
          <p:cNvPr id="4" name="Picture 3">
            <a:extLst>
              <a:ext uri="{FF2B5EF4-FFF2-40B4-BE49-F238E27FC236}">
                <a16:creationId xmlns:a16="http://schemas.microsoft.com/office/drawing/2014/main" id="{3A516D8D-1574-06A4-E274-1F7B2109DE32}"/>
              </a:ext>
            </a:extLst>
          </p:cNvPr>
          <p:cNvPicPr>
            <a:picLocks noChangeAspect="1"/>
          </p:cNvPicPr>
          <p:nvPr/>
        </p:nvPicPr>
        <p:blipFill>
          <a:blip r:embed="rId4"/>
          <a:stretch>
            <a:fillRect/>
          </a:stretch>
        </p:blipFill>
        <p:spPr>
          <a:xfrm>
            <a:off x="7181182" y="3975736"/>
            <a:ext cx="1274174" cy="914479"/>
          </a:xfrm>
          <a:prstGeom prst="rect">
            <a:avLst/>
          </a:prstGeom>
        </p:spPr>
      </p:pic>
    </p:spTree>
    <p:extLst>
      <p:ext uri="{BB962C8B-B14F-4D97-AF65-F5344CB8AC3E}">
        <p14:creationId xmlns:p14="http://schemas.microsoft.com/office/powerpoint/2010/main" val="1101592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9" name="TextBox 8">
            <a:extLst>
              <a:ext uri="{FF2B5EF4-FFF2-40B4-BE49-F238E27FC236}">
                <a16:creationId xmlns:a16="http://schemas.microsoft.com/office/drawing/2014/main" id="{5E63BC26-6C30-9670-1A0B-95C03B17452D}"/>
              </a:ext>
            </a:extLst>
          </p:cNvPr>
          <p:cNvSpPr txBox="1"/>
          <p:nvPr/>
        </p:nvSpPr>
        <p:spPr>
          <a:xfrm>
            <a:off x="3128994" y="189239"/>
            <a:ext cx="3012526" cy="397738"/>
          </a:xfrm>
          <a:prstGeom prst="rect">
            <a:avLst/>
          </a:prstGeom>
          <a:noFill/>
        </p:spPr>
        <p:txBody>
          <a:bodyPr wrap="square">
            <a:spAutoFit/>
          </a:bodyPr>
          <a:lstStyle/>
          <a:p>
            <a:pPr>
              <a:lnSpc>
                <a:spcPct val="107000"/>
              </a:lnSpc>
              <a:spcAft>
                <a:spcPts val="800"/>
              </a:spcAft>
            </a:pPr>
            <a:r>
              <a:rPr lang="en-IN" sz="2000" b="1" u="sng" kern="100" dirty="0">
                <a:solidFill>
                  <a:srgbClr val="FFC000"/>
                </a:solidFill>
                <a:effectLst/>
                <a:latin typeface="Arial" panose="020B0604020202020204" pitchFamily="34" charset="0"/>
                <a:ea typeface="Calibri" panose="020F0502020204030204" pitchFamily="34" charset="0"/>
                <a:cs typeface="Arial" panose="020B0604020202020204" pitchFamily="34" charset="0"/>
              </a:rPr>
              <a:t>CUISINE BY RATING</a:t>
            </a:r>
            <a:r>
              <a:rPr lang="en-IN" sz="2000" u="sng" kern="100" dirty="0">
                <a:solidFill>
                  <a:srgbClr val="FFC000"/>
                </a:solidFill>
                <a:effectLst/>
                <a:latin typeface="Arial" panose="020B0604020202020204" pitchFamily="34" charset="0"/>
                <a:ea typeface="Calibri" panose="020F050202020403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73FE0728-97D3-9830-AEB5-90BFE35DAE34}"/>
              </a:ext>
            </a:extLst>
          </p:cNvPr>
          <p:cNvSpPr txBox="1"/>
          <p:nvPr/>
        </p:nvSpPr>
        <p:spPr>
          <a:xfrm>
            <a:off x="212897" y="586977"/>
            <a:ext cx="5674082" cy="3822328"/>
          </a:xfrm>
          <a:prstGeom prst="rect">
            <a:avLst/>
          </a:prstGeom>
          <a:noFill/>
        </p:spPr>
        <p:txBody>
          <a:bodyPr wrap="square">
            <a:spAutoFit/>
          </a:bodyPr>
          <a:lstStyle/>
          <a:p>
            <a:pPr>
              <a:lnSpc>
                <a:spcPct val="107000"/>
              </a:lnSpc>
              <a:spcAft>
                <a:spcPts val="800"/>
              </a:spcAft>
            </a:pPr>
            <a:endParaRPr lang="en-IN" kern="100" dirty="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Clr>
                <a:srgbClr val="FFC000"/>
              </a:buClr>
              <a:buFont typeface="Wingdings" panose="05000000000000000000" pitchFamily="2" charset="2"/>
              <a:buChar char="Ø"/>
            </a:pPr>
            <a:r>
              <a:rPr lang="en-US" kern="100" dirty="0">
                <a:solidFill>
                  <a:schemeClr val="tx2"/>
                </a:solidFill>
                <a:effectLst/>
                <a:latin typeface="Arial" panose="020B0604020202020204" pitchFamily="34" charset="0"/>
                <a:ea typeface="Calibri" panose="020F0502020204030204" pitchFamily="34" charset="0"/>
                <a:cs typeface="Arial" panose="020B0604020202020204" pitchFamily="34" charset="0"/>
              </a:rPr>
              <a:t>Impact of Cuisine on Ratings</a:t>
            </a:r>
            <a:r>
              <a:rPr lang="en-US"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From the analysis, we can deduce the strong relationship that exists between the kind of cuisine and ratings of the restaurants. Some cuisines had top ratings across countries.</a:t>
            </a:r>
          </a:p>
          <a:p>
            <a:pPr marL="285750" indent="-285750" algn="just">
              <a:lnSpc>
                <a:spcPct val="150000"/>
              </a:lnSpc>
              <a:spcAft>
                <a:spcPts val="800"/>
              </a:spcAft>
              <a:buClr>
                <a:srgbClr val="FFC000"/>
              </a:buClr>
              <a:buFont typeface="Wingdings" panose="05000000000000000000" pitchFamily="2" charset="2"/>
              <a:buChar char="Ø"/>
            </a:pPr>
            <a:r>
              <a:rPr lang="en-US" kern="100" dirty="0">
                <a:solidFill>
                  <a:schemeClr val="tx2"/>
                </a:solidFill>
                <a:effectLst/>
                <a:latin typeface="Arial" panose="020B0604020202020204" pitchFamily="34" charset="0"/>
                <a:ea typeface="Calibri" panose="020F0502020204030204" pitchFamily="34" charset="0"/>
                <a:cs typeface="Arial" panose="020B0604020202020204" pitchFamily="34" charset="0"/>
              </a:rPr>
              <a:t>High-Performing Cuisines</a:t>
            </a:r>
            <a:r>
              <a:rPr lang="en-US"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Continental, Indian, BBQ, Breakfast, Southern, and American cuisines emerged at the top with respect to average ratings.</a:t>
            </a:r>
          </a:p>
          <a:p>
            <a:pPr marL="285750" indent="-285750" algn="just">
              <a:lnSpc>
                <a:spcPct val="150000"/>
              </a:lnSpc>
              <a:spcAft>
                <a:spcPts val="800"/>
              </a:spcAft>
              <a:buClr>
                <a:srgbClr val="FFC000"/>
              </a:buClr>
              <a:buFont typeface="Wingdings" panose="05000000000000000000" pitchFamily="2" charset="2"/>
              <a:buChar char="Ø"/>
            </a:pPr>
            <a:r>
              <a:rPr lang="en-US" kern="100" dirty="0">
                <a:solidFill>
                  <a:schemeClr val="tx2"/>
                </a:solidFill>
                <a:effectLst/>
                <a:latin typeface="Arial" panose="020B0604020202020204" pitchFamily="34" charset="0"/>
                <a:ea typeface="Calibri" panose="020F0502020204030204" pitchFamily="34" charset="0"/>
                <a:cs typeface="Arial" panose="020B0604020202020204" pitchFamily="34" charset="0"/>
              </a:rPr>
              <a:t>Global Appeal</a:t>
            </a:r>
            <a:r>
              <a:rPr lang="en-US"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rPr>
              <a:t>: Cuisines like Indian and Continental showed extensive appeal, pointing toward possibility of success in new markets.</a:t>
            </a:r>
          </a:p>
        </p:txBody>
      </p:sp>
      <p:pic>
        <p:nvPicPr>
          <p:cNvPr id="7" name="Picture 6">
            <a:extLst>
              <a:ext uri="{FF2B5EF4-FFF2-40B4-BE49-F238E27FC236}">
                <a16:creationId xmlns:a16="http://schemas.microsoft.com/office/drawing/2014/main" id="{67152B3F-F963-33EB-2056-BD8D9E637761}"/>
              </a:ext>
            </a:extLst>
          </p:cNvPr>
          <p:cNvPicPr>
            <a:picLocks noChangeAspect="1"/>
          </p:cNvPicPr>
          <p:nvPr/>
        </p:nvPicPr>
        <p:blipFill>
          <a:blip r:embed="rId3"/>
          <a:stretch>
            <a:fillRect/>
          </a:stretch>
        </p:blipFill>
        <p:spPr>
          <a:xfrm>
            <a:off x="7693341" y="725018"/>
            <a:ext cx="1404682" cy="2187231"/>
          </a:xfrm>
          <a:prstGeom prst="rect">
            <a:avLst/>
          </a:prstGeom>
        </p:spPr>
      </p:pic>
      <p:pic>
        <p:nvPicPr>
          <p:cNvPr id="2" name="Picture 1">
            <a:extLst>
              <a:ext uri="{FF2B5EF4-FFF2-40B4-BE49-F238E27FC236}">
                <a16:creationId xmlns:a16="http://schemas.microsoft.com/office/drawing/2014/main" id="{3EF2EF4C-F305-0C77-E696-0F6A84C7D5C8}"/>
              </a:ext>
            </a:extLst>
          </p:cNvPr>
          <p:cNvPicPr>
            <a:picLocks noChangeAspect="1"/>
          </p:cNvPicPr>
          <p:nvPr/>
        </p:nvPicPr>
        <p:blipFill>
          <a:blip r:embed="rId4">
            <a:duotone>
              <a:schemeClr val="accent1">
                <a:shade val="45000"/>
                <a:satMod val="135000"/>
              </a:schemeClr>
              <a:prstClr val="white"/>
            </a:duotone>
          </a:blip>
          <a:stretch>
            <a:fillRect/>
          </a:stretch>
        </p:blipFill>
        <p:spPr>
          <a:xfrm>
            <a:off x="6094063" y="3051236"/>
            <a:ext cx="2926334" cy="2030144"/>
          </a:xfrm>
          <a:prstGeom prst="rect">
            <a:avLst/>
          </a:prstGeom>
          <a:solidFill>
            <a:srgbClr val="002060"/>
          </a:solidFill>
        </p:spPr>
      </p:pic>
    </p:spTree>
    <p:extLst>
      <p:ext uri="{BB962C8B-B14F-4D97-AF65-F5344CB8AC3E}">
        <p14:creationId xmlns:p14="http://schemas.microsoft.com/office/powerpoint/2010/main" val="417538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 name="Picture 1">
            <a:extLst>
              <a:ext uri="{FF2B5EF4-FFF2-40B4-BE49-F238E27FC236}">
                <a16:creationId xmlns:a16="http://schemas.microsoft.com/office/drawing/2014/main" id="{4E5821B8-131C-F2B3-19C3-1EF71DCC8216}"/>
              </a:ext>
            </a:extLst>
          </p:cNvPr>
          <p:cNvPicPr>
            <a:picLocks noChangeAspect="1"/>
          </p:cNvPicPr>
          <p:nvPr/>
        </p:nvPicPr>
        <p:blipFill>
          <a:blip r:embed="rId3"/>
          <a:stretch>
            <a:fillRect/>
          </a:stretch>
        </p:blipFill>
        <p:spPr>
          <a:xfrm>
            <a:off x="607039" y="547200"/>
            <a:ext cx="8244968" cy="1474310"/>
          </a:xfrm>
          <a:prstGeom prst="rect">
            <a:avLst/>
          </a:prstGeom>
        </p:spPr>
      </p:pic>
      <p:pic>
        <p:nvPicPr>
          <p:cNvPr id="3" name="Picture 2">
            <a:extLst>
              <a:ext uri="{FF2B5EF4-FFF2-40B4-BE49-F238E27FC236}">
                <a16:creationId xmlns:a16="http://schemas.microsoft.com/office/drawing/2014/main" id="{A1341D8D-D759-7B7A-7EAA-BE2BD29628CE}"/>
              </a:ext>
            </a:extLst>
          </p:cNvPr>
          <p:cNvPicPr>
            <a:picLocks noChangeAspect="1"/>
          </p:cNvPicPr>
          <p:nvPr/>
        </p:nvPicPr>
        <p:blipFill>
          <a:blip r:embed="rId4"/>
          <a:stretch>
            <a:fillRect/>
          </a:stretch>
        </p:blipFill>
        <p:spPr>
          <a:xfrm>
            <a:off x="7693245" y="2168921"/>
            <a:ext cx="1350863" cy="1182467"/>
          </a:xfrm>
          <a:prstGeom prst="rect">
            <a:avLst/>
          </a:prstGeom>
        </p:spPr>
      </p:pic>
      <p:pic>
        <p:nvPicPr>
          <p:cNvPr id="5" name="Picture 4">
            <a:extLst>
              <a:ext uri="{FF2B5EF4-FFF2-40B4-BE49-F238E27FC236}">
                <a16:creationId xmlns:a16="http://schemas.microsoft.com/office/drawing/2014/main" id="{89F36677-292A-E988-230D-2AEA68FFDAEC}"/>
              </a:ext>
            </a:extLst>
          </p:cNvPr>
          <p:cNvPicPr>
            <a:picLocks noChangeAspect="1"/>
          </p:cNvPicPr>
          <p:nvPr/>
        </p:nvPicPr>
        <p:blipFill>
          <a:blip r:embed="rId5"/>
          <a:stretch>
            <a:fillRect/>
          </a:stretch>
        </p:blipFill>
        <p:spPr>
          <a:xfrm>
            <a:off x="7721283" y="3644531"/>
            <a:ext cx="1294786" cy="1107080"/>
          </a:xfrm>
          <a:prstGeom prst="rect">
            <a:avLst/>
          </a:prstGeom>
        </p:spPr>
      </p:pic>
      <p:sp>
        <p:nvSpPr>
          <p:cNvPr id="10" name="TextBox 9">
            <a:extLst>
              <a:ext uri="{FF2B5EF4-FFF2-40B4-BE49-F238E27FC236}">
                <a16:creationId xmlns:a16="http://schemas.microsoft.com/office/drawing/2014/main" id="{803F3ABF-96E6-9171-2035-DB52FB947DAB}"/>
              </a:ext>
            </a:extLst>
          </p:cNvPr>
          <p:cNvSpPr txBox="1"/>
          <p:nvPr/>
        </p:nvSpPr>
        <p:spPr>
          <a:xfrm>
            <a:off x="127931" y="2413424"/>
            <a:ext cx="7433045" cy="2031325"/>
          </a:xfrm>
          <a:prstGeom prst="rect">
            <a:avLst/>
          </a:prstGeom>
          <a:noFill/>
        </p:spPr>
        <p:txBody>
          <a:bodyPr wrap="square">
            <a:spAutoFit/>
          </a:bodyPr>
          <a:lstStyle/>
          <a:p>
            <a:pPr marL="285750" indent="-285750" algn="just">
              <a:buClr>
                <a:srgbClr val="FFC000"/>
              </a:buClr>
              <a:buFont typeface="Wingdings" panose="05000000000000000000" pitchFamily="2" charset="2"/>
              <a:buChar char="Ø"/>
            </a:pPr>
            <a:r>
              <a:rPr lang="en-US" sz="1400" dirty="0">
                <a:solidFill>
                  <a:schemeClr val="tx2"/>
                </a:solidFill>
                <a:latin typeface="Arial" panose="020B0604020202020204" pitchFamily="34" charset="0"/>
                <a:cs typeface="Arial" panose="020B0604020202020204" pitchFamily="34" charset="0"/>
              </a:rPr>
              <a:t>Low Adoption</a:t>
            </a:r>
            <a:r>
              <a:rPr lang="en-US" sz="1400" dirty="0">
                <a:solidFill>
                  <a:schemeClr val="accent3"/>
                </a:solidFill>
                <a:latin typeface="Arial" panose="020B0604020202020204" pitchFamily="34" charset="0"/>
                <a:cs typeface="Arial" panose="020B0604020202020204" pitchFamily="34" charset="0"/>
              </a:rPr>
              <a:t>: From our data, we can see that online ordering and table booking services have relatively low adoption rates with our current customer base. </a:t>
            </a:r>
          </a:p>
          <a:p>
            <a:pPr algn="just">
              <a:buClr>
                <a:srgbClr val="FFC000"/>
              </a:buClr>
            </a:pPr>
            <a:endParaRPr lang="en-US" sz="1400" dirty="0">
              <a:solidFill>
                <a:schemeClr val="accent3"/>
              </a:solidFill>
              <a:latin typeface="Arial" panose="020B0604020202020204" pitchFamily="34" charset="0"/>
              <a:cs typeface="Arial" panose="020B0604020202020204" pitchFamily="34" charset="0"/>
            </a:endParaRPr>
          </a:p>
          <a:p>
            <a:pPr marL="285750" indent="-285750" algn="just">
              <a:buClr>
                <a:srgbClr val="FFC000"/>
              </a:buClr>
              <a:buFont typeface="Wingdings" panose="05000000000000000000" pitchFamily="2" charset="2"/>
              <a:buChar char="Ø"/>
            </a:pPr>
            <a:r>
              <a:rPr lang="en-US" sz="1400" dirty="0">
                <a:solidFill>
                  <a:schemeClr val="tx2"/>
                </a:solidFill>
                <a:latin typeface="Arial" panose="020B0604020202020204" pitchFamily="34" charset="0"/>
                <a:cs typeface="Arial" panose="020B0604020202020204" pitchFamily="34" charset="0"/>
              </a:rPr>
              <a:t>Possible correlation</a:t>
            </a:r>
            <a:r>
              <a:rPr lang="en-US" sz="1400" dirty="0">
                <a:solidFill>
                  <a:schemeClr val="accent3"/>
                </a:solidFill>
                <a:latin typeface="Arial" panose="020B0604020202020204" pitchFamily="34" charset="0"/>
                <a:cs typeface="Arial" panose="020B0604020202020204" pitchFamily="34" charset="0"/>
              </a:rPr>
              <a:t>: While one cannot establish a direct causal relationship, we notice a slight link between customer ratings and the availability of online delivery and table booking options. </a:t>
            </a:r>
          </a:p>
          <a:p>
            <a:pPr marL="285750" indent="-285750" algn="just">
              <a:buClr>
                <a:srgbClr val="FFC000"/>
              </a:buClr>
              <a:buFont typeface="Wingdings" panose="05000000000000000000" pitchFamily="2" charset="2"/>
              <a:buChar char="Ø"/>
            </a:pPr>
            <a:endParaRPr lang="en-US" dirty="0">
              <a:solidFill>
                <a:schemeClr val="accent3"/>
              </a:solidFill>
              <a:latin typeface="Arial" panose="020B0604020202020204" pitchFamily="34" charset="0"/>
              <a:cs typeface="Arial" panose="020B0604020202020204" pitchFamily="34" charset="0"/>
            </a:endParaRPr>
          </a:p>
          <a:p>
            <a:pPr marL="285750" indent="-285750" algn="just">
              <a:buClr>
                <a:srgbClr val="FFC000"/>
              </a:buClr>
              <a:buFont typeface="Wingdings" panose="05000000000000000000" pitchFamily="2" charset="2"/>
              <a:buChar char="Ø"/>
            </a:pPr>
            <a:r>
              <a:rPr lang="en-US" sz="1400" dirty="0">
                <a:solidFill>
                  <a:schemeClr val="tx2"/>
                </a:solidFill>
                <a:latin typeface="Arial" panose="020B0604020202020204" pitchFamily="34" charset="0"/>
                <a:cs typeface="Arial" panose="020B0604020202020204" pitchFamily="34" charset="0"/>
              </a:rPr>
              <a:t>Market-Specific Approach</a:t>
            </a:r>
            <a:r>
              <a:rPr lang="en-US" sz="1400" dirty="0">
                <a:solidFill>
                  <a:schemeClr val="accent3"/>
                </a:solidFill>
                <a:latin typeface="Arial" panose="020B0604020202020204" pitchFamily="34" charset="0"/>
                <a:cs typeface="Arial" panose="020B0604020202020204" pitchFamily="34" charset="0"/>
              </a:rPr>
              <a:t>: The effects of these services may be different in different markets</a:t>
            </a:r>
          </a:p>
        </p:txBody>
      </p:sp>
      <p:sp>
        <p:nvSpPr>
          <p:cNvPr id="12" name="TextBox 11">
            <a:extLst>
              <a:ext uri="{FF2B5EF4-FFF2-40B4-BE49-F238E27FC236}">
                <a16:creationId xmlns:a16="http://schemas.microsoft.com/office/drawing/2014/main" id="{B69960FC-11DC-97DF-A96A-2CCD55753AEC}"/>
              </a:ext>
            </a:extLst>
          </p:cNvPr>
          <p:cNvSpPr txBox="1"/>
          <p:nvPr/>
        </p:nvSpPr>
        <p:spPr>
          <a:xfrm>
            <a:off x="2015136" y="87251"/>
            <a:ext cx="5417909" cy="400110"/>
          </a:xfrm>
          <a:prstGeom prst="rect">
            <a:avLst/>
          </a:prstGeom>
          <a:noFill/>
        </p:spPr>
        <p:txBody>
          <a:bodyPr wrap="square">
            <a:spAutoFit/>
          </a:bodyPr>
          <a:lstStyle/>
          <a:p>
            <a:r>
              <a:rPr lang="en-IN" sz="2000" b="1" u="sng" dirty="0">
                <a:solidFill>
                  <a:srgbClr val="FFC000"/>
                </a:solidFill>
                <a:latin typeface="Arial" panose="020B0604020202020204" pitchFamily="34" charset="0"/>
                <a:cs typeface="Arial" panose="020B0604020202020204" pitchFamily="34" charset="0"/>
              </a:rPr>
              <a:t>ONLINE DELIVERY AND TABLE BOOKING</a:t>
            </a:r>
          </a:p>
        </p:txBody>
      </p:sp>
    </p:spTree>
    <p:extLst>
      <p:ext uri="{BB962C8B-B14F-4D97-AF65-F5344CB8AC3E}">
        <p14:creationId xmlns:p14="http://schemas.microsoft.com/office/powerpoint/2010/main" val="314029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2379629" y="-2462"/>
            <a:ext cx="46890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solidFill>
                  <a:schemeClr val="tx2"/>
                </a:solidFill>
                <a:latin typeface="Arial" panose="020B0604020202020204" pitchFamily="34" charset="0"/>
                <a:cs typeface="Arial" panose="020B0604020202020204" pitchFamily="34" charset="0"/>
              </a:rPr>
              <a:t>ABOUT</a:t>
            </a:r>
            <a:endParaRPr sz="3200" dirty="0"/>
          </a:p>
        </p:txBody>
      </p:sp>
      <p:sp>
        <p:nvSpPr>
          <p:cNvPr id="231" name="Google Shape;231;p40"/>
          <p:cNvSpPr txBox="1">
            <a:spLocks noGrp="1"/>
          </p:cNvSpPr>
          <p:nvPr>
            <p:ph type="subTitle" idx="1"/>
          </p:nvPr>
        </p:nvSpPr>
        <p:spPr>
          <a:xfrm>
            <a:off x="1584182" y="235330"/>
            <a:ext cx="5883209" cy="4049237"/>
          </a:xfrm>
          <a:prstGeom prst="rect">
            <a:avLst/>
          </a:prstGeom>
        </p:spPr>
        <p:txBody>
          <a:bodyPr spcFirstLastPara="1" wrap="square" lIns="91425" tIns="91425" rIns="91425" bIns="91425" anchor="b" anchorCtr="0">
            <a:noAutofit/>
          </a:bodyPr>
          <a:lstStyle/>
          <a:p>
            <a:pPr algn="just">
              <a:lnSpc>
                <a:spcPct val="107000"/>
              </a:lnSpc>
              <a:spcAft>
                <a:spcPts val="800"/>
              </a:spcAft>
              <a:buFont typeface="Wingdings" panose="05000000000000000000" pitchFamily="2" charset="2"/>
              <a:buChar char="Ø"/>
            </a:pPr>
            <a:r>
              <a:rPr lang="en-IN" sz="1400" kern="0"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Zomato ranks cities based on their foodie enthusiasm. The index considers factors like dining out frequency, restaurant diversity, and late-night food options.</a:t>
            </a:r>
            <a:endParaRPr lang="en-IN" sz="1400" kern="100" dirty="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sz="1400" kern="0"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In 2018, Zomato released a catchy foodie anthem called  “Zo-What-Are-You-Eating-Today?” It’s a toe-tapping ode to all things delicious.</a:t>
            </a:r>
            <a:endParaRPr lang="en-IN" sz="1400"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sz="1400" kern="1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The restaurant industry across the globe is dynamic, filled with diversity in cuisines and changing customer preferences. The two objectives of the present project are the following: first, to identify locations that really have high potential for restaurant start-ups; second, to gain insights on current market dynamics in cities</a:t>
            </a:r>
            <a:endParaRPr sz="1400" dirty="0"/>
          </a:p>
        </p:txBody>
      </p:sp>
      <p:cxnSp>
        <p:nvCxnSpPr>
          <p:cNvPr id="232" name="Google Shape;232;p40"/>
          <p:cNvCxnSpPr>
            <a:cxnSpLocks/>
          </p:cNvCxnSpPr>
          <p:nvPr/>
        </p:nvCxnSpPr>
        <p:spPr>
          <a:xfrm>
            <a:off x="4001359" y="674595"/>
            <a:ext cx="1354412" cy="0"/>
          </a:xfrm>
          <a:prstGeom prst="straightConnector1">
            <a:avLst/>
          </a:prstGeom>
          <a:noFill/>
          <a:ln w="9525" cap="flat" cmpd="sng">
            <a:solidFill>
              <a:schemeClr val="lt2"/>
            </a:solidFill>
            <a:prstDash val="solid"/>
            <a:round/>
            <a:headEnd type="none" w="med" len="med"/>
            <a:tailEnd type="none" w="med" len="med"/>
          </a:ln>
        </p:spPr>
      </p:cxnSp>
      <p:pic>
        <p:nvPicPr>
          <p:cNvPr id="233" name="Google Shape;233;p40"/>
          <p:cNvPicPr preferRelativeResize="0"/>
          <p:nvPr/>
        </p:nvPicPr>
        <p:blipFill rotWithShape="1">
          <a:blip r:embed="rId3">
            <a:alphaModFix/>
          </a:blip>
          <a:srcRect t="15324" b="15331"/>
          <a:stretch/>
        </p:blipFill>
        <p:spPr>
          <a:xfrm rot="-3547393" flipH="1">
            <a:off x="7112059" y="810889"/>
            <a:ext cx="1942581" cy="1279711"/>
          </a:xfrm>
          <a:prstGeom prst="rect">
            <a:avLst/>
          </a:prstGeom>
          <a:noFill/>
          <a:ln>
            <a:noFill/>
          </a:ln>
          <a:effectLst>
            <a:outerShdw blurRad="57150" dist="466725" dir="4200000" algn="bl" rotWithShape="0">
              <a:srgbClr val="000000">
                <a:alpha val="30000"/>
              </a:srgbClr>
            </a:outerShdw>
          </a:effectLst>
        </p:spPr>
      </p:pic>
      <p:pic>
        <p:nvPicPr>
          <p:cNvPr id="234" name="Google Shape;234;p40"/>
          <p:cNvPicPr preferRelativeResize="0"/>
          <p:nvPr/>
        </p:nvPicPr>
        <p:blipFill rotWithShape="1">
          <a:blip r:embed="rId4">
            <a:alphaModFix/>
          </a:blip>
          <a:srcRect t="23360" b="23354"/>
          <a:stretch/>
        </p:blipFill>
        <p:spPr>
          <a:xfrm rot="2930244">
            <a:off x="6949650" y="43513"/>
            <a:ext cx="1612150" cy="819800"/>
          </a:xfrm>
          <a:prstGeom prst="rect">
            <a:avLst/>
          </a:prstGeom>
          <a:noFill/>
          <a:ln>
            <a:noFill/>
          </a:ln>
          <a:effectLst>
            <a:outerShdw blurRad="57150" dist="466725" dir="4200000" algn="bl" rotWithShape="0">
              <a:srgbClr val="000000">
                <a:alpha val="30000"/>
              </a:srgbClr>
            </a:outerShdw>
          </a:effectLst>
        </p:spPr>
      </p:pic>
      <p:pic>
        <p:nvPicPr>
          <p:cNvPr id="235" name="Google Shape;235;p40"/>
          <p:cNvPicPr preferRelativeResize="0"/>
          <p:nvPr/>
        </p:nvPicPr>
        <p:blipFill rotWithShape="1">
          <a:blip r:embed="rId5">
            <a:alphaModFix/>
          </a:blip>
          <a:srcRect l="14600" t="17392" r="18545" b="17392"/>
          <a:stretch/>
        </p:blipFill>
        <p:spPr>
          <a:xfrm rot="3050672">
            <a:off x="7187352" y="2002325"/>
            <a:ext cx="980175" cy="703375"/>
          </a:xfrm>
          <a:prstGeom prst="rect">
            <a:avLst/>
          </a:prstGeom>
          <a:noFill/>
          <a:ln>
            <a:noFill/>
          </a:ln>
          <a:effectLst>
            <a:outerShdw blurRad="57150" dist="752475" dir="3600000" algn="bl" rotWithShape="0">
              <a:srgbClr val="000000">
                <a:alpha val="30000"/>
              </a:srgbClr>
            </a:outerShdw>
          </a:effectLst>
        </p:spPr>
      </p:pic>
      <p:pic>
        <p:nvPicPr>
          <p:cNvPr id="236" name="Google Shape;236;p40"/>
          <p:cNvPicPr preferRelativeResize="0"/>
          <p:nvPr/>
        </p:nvPicPr>
        <p:blipFill rotWithShape="1">
          <a:blip r:embed="rId3">
            <a:alphaModFix/>
          </a:blip>
          <a:srcRect l="35300" t="15324" b="15331"/>
          <a:stretch/>
        </p:blipFill>
        <p:spPr>
          <a:xfrm rot="-308397" flipH="1">
            <a:off x="7484613" y="2731117"/>
            <a:ext cx="1197470" cy="1219262"/>
          </a:xfrm>
          <a:prstGeom prst="rect">
            <a:avLst/>
          </a:prstGeom>
          <a:noFill/>
          <a:ln>
            <a:noFill/>
          </a:ln>
          <a:effectLst>
            <a:outerShdw blurRad="57150" dist="466725" dir="4200000" algn="bl" rotWithShape="0">
              <a:srgbClr val="000000">
                <a:alpha val="30000"/>
              </a:srgbClr>
            </a:outerShdw>
          </a:effectLst>
        </p:spPr>
      </p:pic>
      <p:pic>
        <p:nvPicPr>
          <p:cNvPr id="237" name="Google Shape;237;p40"/>
          <p:cNvPicPr preferRelativeResize="0"/>
          <p:nvPr/>
        </p:nvPicPr>
        <p:blipFill rotWithShape="1">
          <a:blip r:embed="rId4">
            <a:alphaModFix/>
          </a:blip>
          <a:srcRect t="23360" b="23354"/>
          <a:stretch/>
        </p:blipFill>
        <p:spPr>
          <a:xfrm rot="-2700001">
            <a:off x="7277275" y="3992563"/>
            <a:ext cx="1612150" cy="819801"/>
          </a:xfrm>
          <a:prstGeom prst="rect">
            <a:avLst/>
          </a:prstGeom>
          <a:noFill/>
          <a:ln>
            <a:noFill/>
          </a:ln>
          <a:effectLst>
            <a:outerShdw blurRad="57150" dist="466725" dir="4200000" algn="bl" rotWithShape="0">
              <a:srgbClr val="000000">
                <a:alpha val="30000"/>
              </a:srgbClr>
            </a:outerShdw>
          </a:effectLst>
        </p:spPr>
      </p:pic>
      <p:pic>
        <p:nvPicPr>
          <p:cNvPr id="238" name="Google Shape;238;p40"/>
          <p:cNvPicPr preferRelativeResize="0"/>
          <p:nvPr/>
        </p:nvPicPr>
        <p:blipFill rotWithShape="1">
          <a:blip r:embed="rId3">
            <a:alphaModFix/>
          </a:blip>
          <a:srcRect t="15324" b="15331"/>
          <a:stretch/>
        </p:blipFill>
        <p:spPr>
          <a:xfrm rot="3547393">
            <a:off x="393618" y="810889"/>
            <a:ext cx="1942581" cy="1279711"/>
          </a:xfrm>
          <a:prstGeom prst="rect">
            <a:avLst/>
          </a:prstGeom>
          <a:noFill/>
          <a:ln>
            <a:noFill/>
          </a:ln>
          <a:effectLst>
            <a:outerShdw blurRad="57150" dist="466725" dir="4200000" algn="bl" rotWithShape="0">
              <a:srgbClr val="000000">
                <a:alpha val="30000"/>
              </a:srgbClr>
            </a:outerShdw>
          </a:effectLst>
        </p:spPr>
      </p:pic>
      <p:pic>
        <p:nvPicPr>
          <p:cNvPr id="239" name="Google Shape;239;p40"/>
          <p:cNvPicPr preferRelativeResize="0"/>
          <p:nvPr/>
        </p:nvPicPr>
        <p:blipFill rotWithShape="1">
          <a:blip r:embed="rId4">
            <a:alphaModFix/>
          </a:blip>
          <a:srcRect t="23360" b="23354"/>
          <a:stretch/>
        </p:blipFill>
        <p:spPr>
          <a:xfrm rot="-2930244" flipH="1">
            <a:off x="886459" y="43513"/>
            <a:ext cx="1612150" cy="819800"/>
          </a:xfrm>
          <a:prstGeom prst="rect">
            <a:avLst/>
          </a:prstGeom>
          <a:noFill/>
          <a:ln>
            <a:noFill/>
          </a:ln>
          <a:effectLst>
            <a:outerShdw blurRad="57150" dist="466725" dir="4200000" algn="bl" rotWithShape="0">
              <a:srgbClr val="000000">
                <a:alpha val="30000"/>
              </a:srgbClr>
            </a:outerShdw>
          </a:effectLst>
        </p:spPr>
      </p:pic>
      <p:pic>
        <p:nvPicPr>
          <p:cNvPr id="240" name="Google Shape;240;p40"/>
          <p:cNvPicPr preferRelativeResize="0"/>
          <p:nvPr/>
        </p:nvPicPr>
        <p:blipFill rotWithShape="1">
          <a:blip r:embed="rId5">
            <a:alphaModFix/>
          </a:blip>
          <a:srcRect l="14600" t="17392" r="18545" b="17392"/>
          <a:stretch/>
        </p:blipFill>
        <p:spPr>
          <a:xfrm rot="-3050672" flipH="1">
            <a:off x="943602" y="2225847"/>
            <a:ext cx="980175" cy="703375"/>
          </a:xfrm>
          <a:prstGeom prst="rect">
            <a:avLst/>
          </a:prstGeom>
          <a:noFill/>
          <a:ln>
            <a:noFill/>
          </a:ln>
          <a:effectLst>
            <a:outerShdw blurRad="57150" dist="752475" dir="3600000" algn="bl" rotWithShape="0">
              <a:srgbClr val="000000">
                <a:alpha val="30000"/>
              </a:srgbClr>
            </a:outerShdw>
          </a:effectLst>
        </p:spPr>
      </p:pic>
      <p:pic>
        <p:nvPicPr>
          <p:cNvPr id="241" name="Google Shape;241;p40"/>
          <p:cNvPicPr preferRelativeResize="0"/>
          <p:nvPr/>
        </p:nvPicPr>
        <p:blipFill rotWithShape="1">
          <a:blip r:embed="rId3">
            <a:alphaModFix/>
          </a:blip>
          <a:srcRect l="35300" t="15324" b="15331"/>
          <a:stretch/>
        </p:blipFill>
        <p:spPr>
          <a:xfrm rot="308397">
            <a:off x="766176" y="2731117"/>
            <a:ext cx="1197470" cy="1219262"/>
          </a:xfrm>
          <a:prstGeom prst="rect">
            <a:avLst/>
          </a:prstGeom>
          <a:noFill/>
          <a:ln>
            <a:noFill/>
          </a:ln>
          <a:effectLst>
            <a:outerShdw blurRad="57150" dist="466725" dir="4200000" algn="bl" rotWithShape="0">
              <a:srgbClr val="000000">
                <a:alpha val="30000"/>
              </a:srgbClr>
            </a:outerShdw>
          </a:effectLst>
        </p:spPr>
      </p:pic>
      <p:pic>
        <p:nvPicPr>
          <p:cNvPr id="242" name="Google Shape;242;p40"/>
          <p:cNvPicPr preferRelativeResize="0"/>
          <p:nvPr/>
        </p:nvPicPr>
        <p:blipFill rotWithShape="1">
          <a:blip r:embed="rId4">
            <a:alphaModFix/>
          </a:blip>
          <a:srcRect t="23360" b="23354"/>
          <a:stretch/>
        </p:blipFill>
        <p:spPr>
          <a:xfrm rot="2700001" flipH="1">
            <a:off x="558834" y="3992563"/>
            <a:ext cx="1612150" cy="819801"/>
          </a:xfrm>
          <a:prstGeom prst="rect">
            <a:avLst/>
          </a:prstGeom>
          <a:noFill/>
          <a:ln>
            <a:noFill/>
          </a:ln>
          <a:effectLst>
            <a:outerShdw blurRad="57150" dist="466725" dir="4200000" algn="bl" rotWithShape="0">
              <a:srgbClr val="000000">
                <a:alpha val="3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2" name="TextBox 11">
            <a:extLst>
              <a:ext uri="{FF2B5EF4-FFF2-40B4-BE49-F238E27FC236}">
                <a16:creationId xmlns:a16="http://schemas.microsoft.com/office/drawing/2014/main" id="{B69960FC-11DC-97DF-A96A-2CCD55753AEC}"/>
              </a:ext>
            </a:extLst>
          </p:cNvPr>
          <p:cNvSpPr txBox="1"/>
          <p:nvPr/>
        </p:nvSpPr>
        <p:spPr>
          <a:xfrm>
            <a:off x="1392729" y="110303"/>
            <a:ext cx="6498773" cy="400110"/>
          </a:xfrm>
          <a:prstGeom prst="rect">
            <a:avLst/>
          </a:prstGeom>
          <a:noFill/>
        </p:spPr>
        <p:txBody>
          <a:bodyPr wrap="square">
            <a:spAutoFit/>
          </a:bodyPr>
          <a:lstStyle/>
          <a:p>
            <a:r>
              <a:rPr lang="en-IN" sz="2000" b="1" u="sng" dirty="0">
                <a:solidFill>
                  <a:srgbClr val="FFC000"/>
                </a:solidFill>
                <a:latin typeface="Arial" panose="020B0604020202020204" pitchFamily="34" charset="0"/>
                <a:cs typeface="Arial" panose="020B0604020202020204" pitchFamily="34" charset="0"/>
              </a:rPr>
              <a:t>CORRELATION OF COST AND RATING ON CUISINE</a:t>
            </a:r>
          </a:p>
        </p:txBody>
      </p:sp>
      <p:sp>
        <p:nvSpPr>
          <p:cNvPr id="6" name="TextBox 5">
            <a:extLst>
              <a:ext uri="{FF2B5EF4-FFF2-40B4-BE49-F238E27FC236}">
                <a16:creationId xmlns:a16="http://schemas.microsoft.com/office/drawing/2014/main" id="{868AFA3F-523A-464B-25DF-B067CAF87207}"/>
              </a:ext>
            </a:extLst>
          </p:cNvPr>
          <p:cNvSpPr txBox="1"/>
          <p:nvPr/>
        </p:nvSpPr>
        <p:spPr>
          <a:xfrm>
            <a:off x="746854" y="2571750"/>
            <a:ext cx="7492208" cy="2179892"/>
          </a:xfrm>
          <a:prstGeom prst="rect">
            <a:avLst/>
          </a:prstGeom>
          <a:noFill/>
        </p:spPr>
        <p:txBody>
          <a:bodyPr wrap="square">
            <a:spAutoFit/>
          </a:bodyPr>
          <a:lstStyle/>
          <a:p>
            <a:pPr marL="285750" indent="-285750" algn="just">
              <a:lnSpc>
                <a:spcPct val="20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Our analysis indicates that ratings are positively correlated with the cost of food. This relationship can be moderated by other factors such as location, economic conditions, and demographics of the target customers.</a:t>
            </a:r>
          </a:p>
          <a:p>
            <a:pPr marL="285750" indent="-285750" algn="just">
              <a:lnSpc>
                <a:spcPct val="20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The correlation of the rates with respect to cuisine and overall ratings is very minimal, indicating that it does not solely depend on the price in bringing satisfaction to customers.</a:t>
            </a:r>
          </a:p>
        </p:txBody>
      </p:sp>
      <p:graphicFrame>
        <p:nvGraphicFramePr>
          <p:cNvPr id="2" name="Chart 1">
            <a:extLst>
              <a:ext uri="{FF2B5EF4-FFF2-40B4-BE49-F238E27FC236}">
                <a16:creationId xmlns:a16="http://schemas.microsoft.com/office/drawing/2014/main" id="{030DB823-538E-4D1F-822D-C8D89B273CB5}"/>
              </a:ext>
            </a:extLst>
          </p:cNvPr>
          <p:cNvGraphicFramePr>
            <a:graphicFrameLocks/>
          </p:cNvGraphicFramePr>
          <p:nvPr>
            <p:extLst>
              <p:ext uri="{D42A27DB-BD31-4B8C-83A1-F6EECF244321}">
                <p14:modId xmlns:p14="http://schemas.microsoft.com/office/powerpoint/2010/main" val="2564570313"/>
              </p:ext>
            </p:extLst>
          </p:nvPr>
        </p:nvGraphicFramePr>
        <p:xfrm>
          <a:off x="2610222" y="606807"/>
          <a:ext cx="3923556" cy="20261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7067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2" name="TextBox 11">
            <a:extLst>
              <a:ext uri="{FF2B5EF4-FFF2-40B4-BE49-F238E27FC236}">
                <a16:creationId xmlns:a16="http://schemas.microsoft.com/office/drawing/2014/main" id="{B69960FC-11DC-97DF-A96A-2CCD55753AEC}"/>
              </a:ext>
            </a:extLst>
          </p:cNvPr>
          <p:cNvSpPr txBox="1"/>
          <p:nvPr/>
        </p:nvSpPr>
        <p:spPr>
          <a:xfrm>
            <a:off x="931687" y="122935"/>
            <a:ext cx="6775399" cy="400110"/>
          </a:xfrm>
          <a:prstGeom prst="rect">
            <a:avLst/>
          </a:prstGeom>
          <a:noFill/>
        </p:spPr>
        <p:txBody>
          <a:bodyPr wrap="square">
            <a:spAutoFit/>
          </a:bodyPr>
          <a:lstStyle/>
          <a:p>
            <a:pPr algn="just"/>
            <a:r>
              <a:rPr lang="en-US" sz="2000" b="1" u="sng" dirty="0">
                <a:solidFill>
                  <a:srgbClr val="FFC000"/>
                </a:solidFill>
                <a:latin typeface="Arial" panose="020B0604020202020204" pitchFamily="34" charset="0"/>
                <a:cs typeface="Arial" panose="020B0604020202020204" pitchFamily="34" charset="0"/>
              </a:rPr>
              <a:t>DISTRIBUTION OF RESTAURANTS BY PRICE RANGE </a:t>
            </a:r>
          </a:p>
        </p:txBody>
      </p:sp>
      <p:pic>
        <p:nvPicPr>
          <p:cNvPr id="3" name="Picture 2">
            <a:extLst>
              <a:ext uri="{FF2B5EF4-FFF2-40B4-BE49-F238E27FC236}">
                <a16:creationId xmlns:a16="http://schemas.microsoft.com/office/drawing/2014/main" id="{92152145-4E66-D8E9-FCCD-0E5B596A1E5D}"/>
              </a:ext>
            </a:extLst>
          </p:cNvPr>
          <p:cNvPicPr>
            <a:picLocks noChangeAspect="1"/>
          </p:cNvPicPr>
          <p:nvPr/>
        </p:nvPicPr>
        <p:blipFill>
          <a:blip r:embed="rId3"/>
          <a:stretch>
            <a:fillRect/>
          </a:stretch>
        </p:blipFill>
        <p:spPr>
          <a:xfrm>
            <a:off x="7266928" y="620536"/>
            <a:ext cx="1641232" cy="1951214"/>
          </a:xfrm>
          <a:prstGeom prst="rect">
            <a:avLst/>
          </a:prstGeom>
        </p:spPr>
      </p:pic>
      <p:sp>
        <p:nvSpPr>
          <p:cNvPr id="9" name="TextBox 8">
            <a:extLst>
              <a:ext uri="{FF2B5EF4-FFF2-40B4-BE49-F238E27FC236}">
                <a16:creationId xmlns:a16="http://schemas.microsoft.com/office/drawing/2014/main" id="{B9D7C311-D12F-37D4-12E7-32E069C83979}"/>
              </a:ext>
            </a:extLst>
          </p:cNvPr>
          <p:cNvSpPr txBox="1"/>
          <p:nvPr/>
        </p:nvSpPr>
        <p:spPr>
          <a:xfrm>
            <a:off x="93169" y="954740"/>
            <a:ext cx="6119564" cy="3903441"/>
          </a:xfrm>
          <a:prstGeom prst="rect">
            <a:avLst/>
          </a:prstGeom>
          <a:noFill/>
        </p:spPr>
        <p:txBody>
          <a:bodyPr wrap="square">
            <a:spAutoFit/>
          </a:bodyPr>
          <a:lstStyle/>
          <a:p>
            <a:pPr marL="285750" indent="-285750" algn="just">
              <a:lnSpc>
                <a:spcPct val="20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Budget Dining Dominance: Our analysis proves that across all countries, a large part of the restaurants are concentrated at budget price ranges 1 and 2. </a:t>
            </a:r>
          </a:p>
          <a:p>
            <a:pPr marL="285750" indent="-285750" algn="just">
              <a:lnSpc>
                <a:spcPct val="20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High-End Segment Gap: Markedly, the high-end price range 4 is represented by a thin share. That means Zomato might have the opportunity to fill the market gap by listing more upscale restaurants.</a:t>
            </a:r>
          </a:p>
          <a:p>
            <a:pPr marL="285750" indent="-285750" algn="just">
              <a:lnSpc>
                <a:spcPct val="20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Therefore, it is necessary that there be diversification of restaurants at all price points in the portfolio to meet the various preferences of the customer. </a:t>
            </a:r>
          </a:p>
        </p:txBody>
      </p:sp>
      <p:pic>
        <p:nvPicPr>
          <p:cNvPr id="5" name="Picture 4">
            <a:extLst>
              <a:ext uri="{FF2B5EF4-FFF2-40B4-BE49-F238E27FC236}">
                <a16:creationId xmlns:a16="http://schemas.microsoft.com/office/drawing/2014/main" id="{FCADA7D3-05B4-AE5F-B53C-0D32BCBCC5BD}"/>
              </a:ext>
            </a:extLst>
          </p:cNvPr>
          <p:cNvPicPr>
            <a:picLocks noChangeAspect="1"/>
          </p:cNvPicPr>
          <p:nvPr/>
        </p:nvPicPr>
        <p:blipFill>
          <a:blip r:embed="rId4">
            <a:duotone>
              <a:schemeClr val="accent1">
                <a:shade val="45000"/>
                <a:satMod val="135000"/>
              </a:schemeClr>
              <a:prstClr val="white"/>
            </a:duotone>
          </a:blip>
          <a:stretch>
            <a:fillRect/>
          </a:stretch>
        </p:blipFill>
        <p:spPr>
          <a:xfrm>
            <a:off x="6407282" y="2972746"/>
            <a:ext cx="2643549" cy="1787322"/>
          </a:xfrm>
          <a:prstGeom prst="rect">
            <a:avLst/>
          </a:prstGeom>
          <a:solidFill>
            <a:srgbClr val="002060"/>
          </a:solidFill>
        </p:spPr>
      </p:pic>
    </p:spTree>
    <p:extLst>
      <p:ext uri="{BB962C8B-B14F-4D97-AF65-F5344CB8AC3E}">
        <p14:creationId xmlns:p14="http://schemas.microsoft.com/office/powerpoint/2010/main" val="281686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9" name="TextBox 8">
            <a:extLst>
              <a:ext uri="{FF2B5EF4-FFF2-40B4-BE49-F238E27FC236}">
                <a16:creationId xmlns:a16="http://schemas.microsoft.com/office/drawing/2014/main" id="{B9D7C311-D12F-37D4-12E7-32E069C83979}"/>
              </a:ext>
            </a:extLst>
          </p:cNvPr>
          <p:cNvSpPr txBox="1"/>
          <p:nvPr/>
        </p:nvSpPr>
        <p:spPr>
          <a:xfrm>
            <a:off x="409112" y="606564"/>
            <a:ext cx="6196214" cy="3930371"/>
          </a:xfrm>
          <a:prstGeom prst="rect">
            <a:avLst/>
          </a:prstGeom>
          <a:noFill/>
        </p:spPr>
        <p:txBody>
          <a:bodyPr wrap="square">
            <a:spAutoFit/>
          </a:bodyPr>
          <a:lstStyle/>
          <a:p>
            <a:pPr algn="just">
              <a:lnSpc>
                <a:spcPct val="150000"/>
              </a:lnSpc>
              <a:buClr>
                <a:srgbClr val="FFC000"/>
              </a:buClr>
            </a:pPr>
            <a:r>
              <a:rPr lang="en-US" sz="1400" dirty="0">
                <a:solidFill>
                  <a:schemeClr val="tx2"/>
                </a:solidFill>
                <a:latin typeface="Arial" panose="020B0604020202020204" pitchFamily="34" charset="0"/>
                <a:cs typeface="Arial" panose="020B0604020202020204" pitchFamily="34" charset="0"/>
              </a:rPr>
              <a:t>Market Analysis</a:t>
            </a:r>
          </a:p>
          <a:p>
            <a:pPr marL="285750" indent="-285750" algn="just">
              <a:lnSpc>
                <a:spcPct val="15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Global Restaurant Trends: Current trends in restaurants across different countries. This helps in the identification of popular cuisines and dining concepts.</a:t>
            </a:r>
          </a:p>
          <a:p>
            <a:pPr marL="285750" indent="-285750" algn="just">
              <a:lnSpc>
                <a:spcPct val="15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Regions on economic growth will suggest potential customers' demand.</a:t>
            </a:r>
          </a:p>
          <a:p>
            <a:pPr algn="just">
              <a:lnSpc>
                <a:spcPct val="150000"/>
              </a:lnSpc>
              <a:buClr>
                <a:srgbClr val="FFC000"/>
              </a:buClr>
            </a:pPr>
            <a:r>
              <a:rPr lang="en-US" sz="1400" dirty="0">
                <a:solidFill>
                  <a:schemeClr val="tx2"/>
                </a:solidFill>
                <a:latin typeface="Arial" panose="020B0604020202020204" pitchFamily="34" charset="0"/>
                <a:cs typeface="Arial" panose="020B0604020202020204" pitchFamily="34" charset="0"/>
              </a:rPr>
              <a:t>Location Factors</a:t>
            </a:r>
          </a:p>
          <a:p>
            <a:pPr marL="285750" indent="-285750" algn="just">
              <a:lnSpc>
                <a:spcPct val="15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Competition: Identify the competitor restaurants and their potential cities to open the restaurant.</a:t>
            </a:r>
          </a:p>
          <a:p>
            <a:pPr marL="285750" indent="-285750" algn="just">
              <a:lnSpc>
                <a:spcPct val="15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Booking and delivery : Analyze the delivery system of the top restaurants and the table booking to bring new systems.</a:t>
            </a:r>
          </a:p>
          <a:p>
            <a:pPr marL="285750" indent="-285750" algn="just">
              <a:lnSpc>
                <a:spcPct val="150000"/>
              </a:lnSpc>
              <a:buClr>
                <a:srgbClr val="FFC000"/>
              </a:buClr>
              <a:buFont typeface="Wingdings" panose="05000000000000000000" pitchFamily="2" charset="2"/>
              <a:buChar char="Ø"/>
            </a:pPr>
            <a:r>
              <a:rPr lang="en-US" sz="1400" dirty="0">
                <a:solidFill>
                  <a:schemeClr val="accent3"/>
                </a:solidFill>
                <a:latin typeface="Arial" panose="020B0604020202020204" pitchFamily="34" charset="0"/>
                <a:cs typeface="Arial" panose="020B0604020202020204" pitchFamily="34" charset="0"/>
              </a:rPr>
              <a:t>Expenditure: Analyze rent, cost of food, price range to bring better expenditure plan and competitive advantage.</a:t>
            </a:r>
          </a:p>
        </p:txBody>
      </p:sp>
      <p:pic>
        <p:nvPicPr>
          <p:cNvPr id="5" name="Picture 4">
            <a:extLst>
              <a:ext uri="{FF2B5EF4-FFF2-40B4-BE49-F238E27FC236}">
                <a16:creationId xmlns:a16="http://schemas.microsoft.com/office/drawing/2014/main" id="{9E3CFD59-FBC8-B741-BB9F-104EA953DADF}"/>
              </a:ext>
            </a:extLst>
          </p:cNvPr>
          <p:cNvPicPr>
            <a:picLocks noChangeAspect="1"/>
          </p:cNvPicPr>
          <p:nvPr/>
        </p:nvPicPr>
        <p:blipFill>
          <a:blip r:embed="rId3"/>
          <a:stretch>
            <a:fillRect/>
          </a:stretch>
        </p:blipFill>
        <p:spPr>
          <a:xfrm>
            <a:off x="6930998" y="776444"/>
            <a:ext cx="1974797" cy="2543930"/>
          </a:xfrm>
          <a:prstGeom prst="rect">
            <a:avLst/>
          </a:prstGeom>
        </p:spPr>
      </p:pic>
    </p:spTree>
    <p:extLst>
      <p:ext uri="{BB962C8B-B14F-4D97-AF65-F5344CB8AC3E}">
        <p14:creationId xmlns:p14="http://schemas.microsoft.com/office/powerpoint/2010/main" val="3824588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2" name="TextBox 11">
            <a:extLst>
              <a:ext uri="{FF2B5EF4-FFF2-40B4-BE49-F238E27FC236}">
                <a16:creationId xmlns:a16="http://schemas.microsoft.com/office/drawing/2014/main" id="{B69960FC-11DC-97DF-A96A-2CCD55753AEC}"/>
              </a:ext>
            </a:extLst>
          </p:cNvPr>
          <p:cNvSpPr txBox="1"/>
          <p:nvPr/>
        </p:nvSpPr>
        <p:spPr>
          <a:xfrm>
            <a:off x="593589" y="122935"/>
            <a:ext cx="8212313" cy="400110"/>
          </a:xfrm>
          <a:prstGeom prst="rect">
            <a:avLst/>
          </a:prstGeom>
          <a:noFill/>
        </p:spPr>
        <p:txBody>
          <a:bodyPr wrap="square">
            <a:spAutoFit/>
          </a:bodyPr>
          <a:lstStyle/>
          <a:p>
            <a:r>
              <a:rPr lang="en-IN" sz="2000" u="sng" dirty="0">
                <a:solidFill>
                  <a:srgbClr val="FFC000"/>
                </a:solidFill>
                <a:latin typeface="Arial" panose="020B0604020202020204" pitchFamily="34" charset="0"/>
                <a:cs typeface="Arial" panose="020B0604020202020204" pitchFamily="34" charset="0"/>
              </a:rPr>
              <a:t>STRATEGIC RECOMMENDATION FOR RESTAURANT EXPANSION</a:t>
            </a:r>
          </a:p>
        </p:txBody>
      </p:sp>
      <p:sp>
        <p:nvSpPr>
          <p:cNvPr id="9" name="TextBox 8">
            <a:extLst>
              <a:ext uri="{FF2B5EF4-FFF2-40B4-BE49-F238E27FC236}">
                <a16:creationId xmlns:a16="http://schemas.microsoft.com/office/drawing/2014/main" id="{B9D7C311-D12F-37D4-12E7-32E069C83979}"/>
              </a:ext>
            </a:extLst>
          </p:cNvPr>
          <p:cNvSpPr txBox="1"/>
          <p:nvPr/>
        </p:nvSpPr>
        <p:spPr>
          <a:xfrm>
            <a:off x="99630" y="639777"/>
            <a:ext cx="7157204" cy="4070345"/>
          </a:xfrm>
          <a:prstGeom prst="rect">
            <a:avLst/>
          </a:prstGeom>
          <a:noFill/>
        </p:spPr>
        <p:txBody>
          <a:bodyPr wrap="square">
            <a:spAutoFit/>
          </a:bodyPr>
          <a:lstStyle/>
          <a:p>
            <a:r>
              <a:rPr lang="en-IN" dirty="0">
                <a:solidFill>
                  <a:schemeClr val="accent4"/>
                </a:solidFill>
                <a:latin typeface="Arial" panose="020B0604020202020204" pitchFamily="34" charset="0"/>
                <a:cs typeface="Arial" panose="020B0604020202020204" pitchFamily="34" charset="0"/>
              </a:rPr>
              <a:t>Target Market Focus and Menu Refinement</a:t>
            </a:r>
          </a:p>
          <a:p>
            <a:endParaRPr lang="en-IN" dirty="0">
              <a:solidFill>
                <a:schemeClr val="accent4"/>
              </a:solidFill>
              <a:latin typeface="Arial" panose="020B0604020202020204" pitchFamily="34" charset="0"/>
              <a:cs typeface="Arial" panose="020B0604020202020204" pitchFamily="34" charset="0"/>
            </a:endParaRPr>
          </a:p>
          <a:p>
            <a:pPr marL="285750" indent="-285750">
              <a:buClr>
                <a:srgbClr val="FFC000"/>
              </a:buClr>
              <a:buFont typeface="Wingdings" panose="05000000000000000000" pitchFamily="2" charset="2"/>
              <a:buChar char="Ø"/>
            </a:pPr>
            <a:r>
              <a:rPr lang="en-IN" dirty="0">
                <a:solidFill>
                  <a:schemeClr val="accent4"/>
                </a:solidFill>
                <a:latin typeface="Arial" panose="020B0604020202020204" pitchFamily="34" charset="0"/>
                <a:cs typeface="Arial" panose="020B0604020202020204" pitchFamily="34" charset="0"/>
              </a:rPr>
              <a:t>Identify the Target Market :-</a:t>
            </a:r>
          </a:p>
          <a:p>
            <a:pPr marL="285750" indent="-285750">
              <a:buFont typeface="Wingdings" panose="05000000000000000000" pitchFamily="2" charset="2"/>
              <a:buChar char="Ø"/>
            </a:pPr>
            <a:endParaRPr lang="en-IN" dirty="0">
              <a:solidFill>
                <a:schemeClr val="accent4"/>
              </a:solidFill>
              <a:latin typeface="Arial" panose="020B0604020202020204" pitchFamily="34" charset="0"/>
              <a:cs typeface="Arial" panose="020B0604020202020204" pitchFamily="34" charset="0"/>
            </a:endParaRPr>
          </a:p>
          <a:p>
            <a:pPr marL="742950" lvl="1" indent="-285750" algn="just">
              <a:lnSpc>
                <a:spcPct val="150000"/>
              </a:lnSpc>
              <a:buClr>
                <a:srgbClr val="FFC000"/>
              </a:buClr>
              <a:buFont typeface="Wingdings" panose="05000000000000000000" pitchFamily="2" charset="2"/>
              <a:buChar char="v"/>
            </a:pPr>
            <a:r>
              <a:rPr lang="en-IN" kern="100" dirty="0">
                <a:solidFill>
                  <a:schemeClr val="accent4"/>
                </a:solidFill>
                <a:effectLst/>
                <a:latin typeface="Arial" panose="020B0604020202020204" pitchFamily="34" charset="0"/>
                <a:ea typeface="Calibri" panose="020F0502020204030204" pitchFamily="34" charset="0"/>
                <a:cs typeface="Arial" panose="020B0604020202020204" pitchFamily="34" charset="0"/>
              </a:rPr>
              <a:t>Clearly define the target market—budget-minded families or health-conscious millennials, among others—and refocus on the menu accordingly to meet their tastes. Research "top cuisine" data, and most-ordered categories and combine it with local food trend research on the selected cities.</a:t>
            </a:r>
          </a:p>
          <a:p>
            <a:pPr marL="742950" lvl="1" indent="-285750" algn="just">
              <a:lnSpc>
                <a:spcPct val="150000"/>
              </a:lnSpc>
              <a:buClr>
                <a:srgbClr val="FFC000"/>
              </a:buClr>
              <a:buFont typeface="Wingdings" panose="05000000000000000000" pitchFamily="2" charset="2"/>
              <a:buChar char="v"/>
            </a:pPr>
            <a:endParaRPr lang="en-IN" kern="100" dirty="0">
              <a:solidFill>
                <a:schemeClr val="accent4"/>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50000"/>
              </a:lnSpc>
              <a:buClr>
                <a:srgbClr val="FFC000"/>
              </a:buClr>
              <a:buFont typeface="Wingdings" panose="05000000000000000000" pitchFamily="2" charset="2"/>
              <a:buChar char="v"/>
            </a:pPr>
            <a:r>
              <a:rPr lang="en-US" kern="100" dirty="0">
                <a:solidFill>
                  <a:schemeClr val="accent4"/>
                </a:solidFill>
                <a:effectLst/>
                <a:latin typeface="Arial" panose="020B0604020202020204" pitchFamily="34" charset="0"/>
                <a:ea typeface="Calibri" panose="020F0502020204030204" pitchFamily="34" charset="0"/>
                <a:cs typeface="Arial" panose="020B0604020202020204" pitchFamily="34" charset="0"/>
              </a:rPr>
              <a:t>It becomes clear that concentrating on a specific target market with a menu oriented to their tastes and preferences will attract new customers, securing extra sales for probably differentiated restaurants. This also bring satisfaction and loyalty of the customer</a:t>
            </a:r>
            <a:r>
              <a:rPr lang="en-US" sz="1600" kern="100" dirty="0">
                <a:solidFill>
                  <a:schemeClr val="accent4"/>
                </a:solidFill>
                <a:effectLst/>
                <a:latin typeface="Arial" panose="020B0604020202020204" pitchFamily="34" charset="0"/>
                <a:ea typeface="Calibri" panose="020F0502020204030204" pitchFamily="34" charset="0"/>
                <a:cs typeface="Arial" panose="020B0604020202020204" pitchFamily="34" charset="0"/>
              </a:rPr>
              <a:t>.</a:t>
            </a:r>
          </a:p>
          <a:p>
            <a:pPr lvl="1" algn="just">
              <a:buClr>
                <a:srgbClr val="FFC000"/>
              </a:buClr>
            </a:pPr>
            <a:endParaRPr lang="en-US" sz="1050" kern="100" dirty="0">
              <a:solidFill>
                <a:schemeClr val="accent4"/>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2" descr="Image">
            <a:extLst>
              <a:ext uri="{FF2B5EF4-FFF2-40B4-BE49-F238E27FC236}">
                <a16:creationId xmlns:a16="http://schemas.microsoft.com/office/drawing/2014/main" id="{7D2FA92D-D77D-686C-B813-48736CE1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658" y="1383923"/>
            <a:ext cx="1687342" cy="209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6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9" name="TextBox 8">
            <a:extLst>
              <a:ext uri="{FF2B5EF4-FFF2-40B4-BE49-F238E27FC236}">
                <a16:creationId xmlns:a16="http://schemas.microsoft.com/office/drawing/2014/main" id="{B9D7C311-D12F-37D4-12E7-32E069C83979}"/>
              </a:ext>
            </a:extLst>
          </p:cNvPr>
          <p:cNvSpPr txBox="1"/>
          <p:nvPr/>
        </p:nvSpPr>
        <p:spPr>
          <a:xfrm>
            <a:off x="205595" y="478869"/>
            <a:ext cx="8732810" cy="4038093"/>
          </a:xfrm>
          <a:prstGeom prst="rect">
            <a:avLst/>
          </a:prstGeom>
          <a:noFill/>
        </p:spPr>
        <p:txBody>
          <a:bodyPr wrap="square">
            <a:spAutoFit/>
          </a:bodyPr>
          <a:lstStyle/>
          <a:p>
            <a:pPr algn="just"/>
            <a:r>
              <a:rPr lang="en-US" sz="2000" u="sng" dirty="0">
                <a:solidFill>
                  <a:srgbClr val="FFC000"/>
                </a:solidFill>
                <a:latin typeface="Arial" panose="020B0604020202020204" pitchFamily="34" charset="0"/>
                <a:cs typeface="Arial" panose="020B0604020202020204" pitchFamily="34" charset="0"/>
              </a:rPr>
              <a:t>COMPETITIVE PRICING STRATEGY:-</a:t>
            </a:r>
          </a:p>
          <a:p>
            <a:pPr algn="just"/>
            <a:endParaRPr lang="en-US" dirty="0">
              <a:solidFill>
                <a:schemeClr val="accent4"/>
              </a:solidFill>
              <a:latin typeface="Arial" panose="020B0604020202020204" pitchFamily="34" charset="0"/>
              <a:cs typeface="Arial" panose="020B0604020202020204" pitchFamily="34" charset="0"/>
            </a:endParaRPr>
          </a:p>
          <a:p>
            <a:pPr marL="742950" lvl="1" indent="-285750" algn="just">
              <a:lnSpc>
                <a:spcPct val="150000"/>
              </a:lnSpc>
              <a:buClr>
                <a:srgbClr val="FFC000"/>
              </a:buClr>
              <a:buFont typeface="Wingdings" panose="05000000000000000000" pitchFamily="2" charset="2"/>
              <a:buChar char="Ø"/>
            </a:pPr>
            <a:r>
              <a:rPr lang="en-US" dirty="0">
                <a:solidFill>
                  <a:schemeClr val="accent4"/>
                </a:solidFill>
                <a:latin typeface="Arial" panose="020B0604020202020204" pitchFamily="34" charset="0"/>
                <a:cs typeface="Arial" panose="020B0604020202020204" pitchFamily="34" charset="0"/>
              </a:rPr>
              <a:t>Analyze the average cost for two data and learn what the cost structure would likely look like. Understand the local pricing in the short-listed cities to generate a competitive pricing strategy.</a:t>
            </a:r>
          </a:p>
          <a:p>
            <a:pPr marL="742950" lvl="1" indent="-285750" algn="just">
              <a:lnSpc>
                <a:spcPct val="150000"/>
              </a:lnSpc>
              <a:buClr>
                <a:srgbClr val="FFC000"/>
              </a:buClr>
              <a:buFont typeface="Wingdings" panose="05000000000000000000" pitchFamily="2" charset="2"/>
              <a:buChar char="Ø"/>
            </a:pPr>
            <a:r>
              <a:rPr lang="en-US" dirty="0">
                <a:solidFill>
                  <a:schemeClr val="accent4"/>
                </a:solidFill>
                <a:latin typeface="Arial" panose="020B0604020202020204" pitchFamily="34" charset="0"/>
                <a:cs typeface="Arial" panose="020B0604020202020204" pitchFamily="34" charset="0"/>
              </a:rPr>
              <a:t>Cost structure like labor charges, ingredients cost, and any other material charges should be clearly defined for better financial stability.</a:t>
            </a:r>
          </a:p>
          <a:p>
            <a:pPr marL="742950" lvl="1" indent="-285750" algn="just">
              <a:lnSpc>
                <a:spcPct val="150000"/>
              </a:lnSpc>
              <a:buClr>
                <a:srgbClr val="FFC000"/>
              </a:buClr>
              <a:buFont typeface="Wingdings" panose="05000000000000000000" pitchFamily="2" charset="2"/>
              <a:buChar char="Ø"/>
            </a:pPr>
            <a:r>
              <a:rPr lang="en-US" dirty="0">
                <a:solidFill>
                  <a:schemeClr val="accent4"/>
                </a:solidFill>
                <a:latin typeface="Arial" panose="020B0604020202020204" pitchFamily="34" charset="0"/>
                <a:cs typeface="Arial" panose="020B0604020202020204" pitchFamily="34" charset="0"/>
              </a:rPr>
              <a:t>The prices for the cuisines should be in the range of affordability while expanding but also it should bring competitive advantage.</a:t>
            </a:r>
          </a:p>
          <a:p>
            <a:pPr algn="just"/>
            <a:r>
              <a:rPr lang="en-IN" sz="1800" u="sng" dirty="0">
                <a:solidFill>
                  <a:srgbClr val="FFC000"/>
                </a:solidFill>
                <a:effectLst/>
                <a:latin typeface="Arial" panose="020B0604020202020204" pitchFamily="34" charset="0"/>
                <a:ea typeface="Calibri" panose="020F0502020204030204" pitchFamily="34" charset="0"/>
                <a:cs typeface="Arial" panose="020B0604020202020204" pitchFamily="34" charset="0"/>
              </a:rPr>
              <a:t>TESTING</a:t>
            </a:r>
            <a:r>
              <a:rPr lang="en-IN" sz="1800" b="1" u="sng" dirty="0">
                <a:solidFill>
                  <a:srgbClr val="FFC000"/>
                </a:solidFill>
                <a:effectLst/>
                <a:latin typeface="Arial" panose="020B0604020202020204" pitchFamily="34" charset="0"/>
                <a:ea typeface="Calibri" panose="020F0502020204030204" pitchFamily="34" charset="0"/>
                <a:cs typeface="Arial" panose="020B0604020202020204" pitchFamily="34" charset="0"/>
              </a:rPr>
              <a:t>: -</a:t>
            </a:r>
          </a:p>
          <a:p>
            <a:pPr algn="just"/>
            <a:endParaRPr lang="en-IN" sz="1800" b="1" dirty="0">
              <a:solidFill>
                <a:schemeClr val="accent4"/>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50000"/>
              </a:lnSpc>
              <a:buClr>
                <a:srgbClr val="FFC000"/>
              </a:buClr>
              <a:buFont typeface="Wingdings" panose="05000000000000000000" pitchFamily="2" charset="2"/>
              <a:buChar char="Ø"/>
            </a:pPr>
            <a:r>
              <a:rPr lang="en-IN" dirty="0">
                <a:solidFill>
                  <a:schemeClr val="accent4"/>
                </a:solidFill>
                <a:latin typeface="Arial" panose="020B0604020202020204" pitchFamily="34" charset="0"/>
                <a:ea typeface="Calibri" panose="020F0502020204030204" pitchFamily="34" charset="0"/>
                <a:cs typeface="Arial" panose="020B0604020202020204" pitchFamily="34" charset="0"/>
              </a:rPr>
              <a:t>Test the concepts, menu and pricing in a small targeted area before launching it.</a:t>
            </a:r>
          </a:p>
          <a:p>
            <a:pPr marL="742950" lvl="1" indent="-285750" algn="just">
              <a:lnSpc>
                <a:spcPct val="150000"/>
              </a:lnSpc>
              <a:buClr>
                <a:srgbClr val="FFC000"/>
              </a:buClr>
              <a:buFont typeface="Wingdings" panose="05000000000000000000" pitchFamily="2" charset="2"/>
              <a:buChar char="Ø"/>
            </a:pPr>
            <a:r>
              <a:rPr lang="en-IN" dirty="0">
                <a:solidFill>
                  <a:schemeClr val="accent4"/>
                </a:solidFill>
                <a:latin typeface="Arial" panose="020B0604020202020204" pitchFamily="34" charset="0"/>
                <a:ea typeface="Calibri" panose="020F0502020204030204" pitchFamily="34" charset="0"/>
                <a:cs typeface="Arial" panose="020B0604020202020204" pitchFamily="34" charset="0"/>
              </a:rPr>
              <a:t>Gather insights and feedback from those who have tried the new menu and then go for a full scale launch.</a:t>
            </a:r>
          </a:p>
        </p:txBody>
      </p:sp>
    </p:spTree>
    <p:extLst>
      <p:ext uri="{BB962C8B-B14F-4D97-AF65-F5344CB8AC3E}">
        <p14:creationId xmlns:p14="http://schemas.microsoft.com/office/powerpoint/2010/main" val="3071942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 name="Picture 1">
            <a:extLst>
              <a:ext uri="{FF2B5EF4-FFF2-40B4-BE49-F238E27FC236}">
                <a16:creationId xmlns:a16="http://schemas.microsoft.com/office/drawing/2014/main" id="{F4A79EFC-4DF0-0B02-A04B-513B313185A6}"/>
              </a:ext>
            </a:extLst>
          </p:cNvPr>
          <p:cNvPicPr>
            <a:picLocks noChangeAspect="1"/>
          </p:cNvPicPr>
          <p:nvPr/>
        </p:nvPicPr>
        <p:blipFill>
          <a:blip r:embed="rId3"/>
          <a:stretch>
            <a:fillRect/>
          </a:stretch>
        </p:blipFill>
        <p:spPr>
          <a:xfrm>
            <a:off x="1458669" y="720088"/>
            <a:ext cx="6226661" cy="1658901"/>
          </a:xfrm>
          <a:prstGeom prst="rect">
            <a:avLst/>
          </a:prstGeom>
        </p:spPr>
      </p:pic>
      <p:sp>
        <p:nvSpPr>
          <p:cNvPr id="4" name="TextBox 3">
            <a:extLst>
              <a:ext uri="{FF2B5EF4-FFF2-40B4-BE49-F238E27FC236}">
                <a16:creationId xmlns:a16="http://schemas.microsoft.com/office/drawing/2014/main" id="{9D630550-1A4B-B18A-2C47-372FF2ED8739}"/>
              </a:ext>
            </a:extLst>
          </p:cNvPr>
          <p:cNvSpPr txBox="1"/>
          <p:nvPr/>
        </p:nvSpPr>
        <p:spPr>
          <a:xfrm>
            <a:off x="1232116" y="2571750"/>
            <a:ext cx="7431437" cy="1893339"/>
          </a:xfrm>
          <a:prstGeom prst="rect">
            <a:avLst/>
          </a:prstGeom>
          <a:noFill/>
        </p:spPr>
        <p:txBody>
          <a:bodyPr wrap="square">
            <a:spAutoFit/>
          </a:bodyPr>
          <a:lstStyle/>
          <a:p>
            <a:pPr marL="285750" indent="-285750" algn="just">
              <a:lnSpc>
                <a:spcPct val="150000"/>
              </a:lnSpc>
              <a:buClr>
                <a:srgbClr val="FFC000"/>
              </a:buClr>
              <a:buFont typeface="Wingdings" panose="05000000000000000000" pitchFamily="2" charset="2"/>
              <a:buChar char="Ø"/>
            </a:pPr>
            <a:r>
              <a:rPr lang="en-US" sz="1600" dirty="0">
                <a:solidFill>
                  <a:schemeClr val="accent3"/>
                </a:solidFill>
                <a:latin typeface="Arial" panose="020B0604020202020204" pitchFamily="34" charset="0"/>
                <a:cs typeface="Arial" panose="020B0604020202020204" pitchFamily="34" charset="0"/>
              </a:rPr>
              <a:t>Monitor social media channels for discussions about food and dining.</a:t>
            </a:r>
          </a:p>
          <a:p>
            <a:pPr marL="285750" indent="-285750" algn="just">
              <a:lnSpc>
                <a:spcPct val="150000"/>
              </a:lnSpc>
              <a:buClr>
                <a:srgbClr val="FFC000"/>
              </a:buClr>
              <a:buFont typeface="Wingdings" panose="05000000000000000000" pitchFamily="2" charset="2"/>
              <a:buChar char="Ø"/>
            </a:pPr>
            <a:r>
              <a:rPr lang="en-US" sz="1600" dirty="0">
                <a:solidFill>
                  <a:schemeClr val="accent3"/>
                </a:solidFill>
                <a:latin typeface="Arial" panose="020B0604020202020204" pitchFamily="34" charset="0"/>
                <a:cs typeface="Arial" panose="020B0604020202020204" pitchFamily="34" charset="0"/>
              </a:rPr>
              <a:t>Pay attention to hashtags, mentions, and influencers.</a:t>
            </a:r>
          </a:p>
          <a:p>
            <a:pPr marL="285750" indent="-285750" algn="just">
              <a:lnSpc>
                <a:spcPct val="150000"/>
              </a:lnSpc>
              <a:buClr>
                <a:srgbClr val="FFC000"/>
              </a:buClr>
              <a:buFont typeface="Wingdings" panose="05000000000000000000" pitchFamily="2" charset="2"/>
              <a:buChar char="Ø"/>
            </a:pPr>
            <a:r>
              <a:rPr lang="en-US" sz="1600" dirty="0">
                <a:solidFill>
                  <a:schemeClr val="accent3"/>
                </a:solidFill>
                <a:latin typeface="Arial" panose="020B0604020202020204" pitchFamily="34" charset="0"/>
                <a:cs typeface="Arial" panose="020B0604020202020204" pitchFamily="34" charset="0"/>
              </a:rPr>
              <a:t>Use sentiment analysis tools to attract customer sentiment.</a:t>
            </a:r>
          </a:p>
          <a:p>
            <a:pPr marL="285750" indent="-285750" algn="just">
              <a:lnSpc>
                <a:spcPct val="150000"/>
              </a:lnSpc>
              <a:buClr>
                <a:srgbClr val="FFC000"/>
              </a:buClr>
              <a:buFont typeface="Wingdings" panose="05000000000000000000" pitchFamily="2" charset="2"/>
              <a:buChar char="Ø"/>
            </a:pPr>
            <a:r>
              <a:rPr lang="en-US" sz="1600" dirty="0">
                <a:solidFill>
                  <a:schemeClr val="accent3"/>
                </a:solidFill>
                <a:latin typeface="Arial" panose="020B0604020202020204" pitchFamily="34" charset="0"/>
                <a:cs typeface="Arial" panose="020B0604020202020204" pitchFamily="34" charset="0"/>
              </a:rPr>
              <a:t>Identify the need for any new technology introduction and utilize the delivery system to attract tech- conscious customers.</a:t>
            </a:r>
          </a:p>
        </p:txBody>
      </p:sp>
      <p:sp>
        <p:nvSpPr>
          <p:cNvPr id="6" name="TextBox 5">
            <a:extLst>
              <a:ext uri="{FF2B5EF4-FFF2-40B4-BE49-F238E27FC236}">
                <a16:creationId xmlns:a16="http://schemas.microsoft.com/office/drawing/2014/main" id="{87FC6FAC-978E-0228-1154-7B8D88B9CE31}"/>
              </a:ext>
            </a:extLst>
          </p:cNvPr>
          <p:cNvSpPr txBox="1"/>
          <p:nvPr/>
        </p:nvSpPr>
        <p:spPr>
          <a:xfrm>
            <a:off x="1177871" y="161730"/>
            <a:ext cx="7043979" cy="400110"/>
          </a:xfrm>
          <a:prstGeom prst="rect">
            <a:avLst/>
          </a:prstGeom>
          <a:noFill/>
        </p:spPr>
        <p:txBody>
          <a:bodyPr wrap="square">
            <a:spAutoFit/>
          </a:bodyPr>
          <a:lstStyle/>
          <a:p>
            <a:r>
              <a:rPr lang="en-US" sz="2000" u="sng" dirty="0">
                <a:solidFill>
                  <a:srgbClr val="FFC000"/>
                </a:solidFill>
                <a:latin typeface="Arial" panose="020B0604020202020204" pitchFamily="34" charset="0"/>
                <a:cs typeface="Arial" panose="020B0604020202020204" pitchFamily="34" charset="0"/>
              </a:rPr>
              <a:t>LEVERAGING TECHNOLOGY FOR MARKET RESEARCH</a:t>
            </a:r>
            <a:endParaRPr lang="en-IN" sz="2000" u="sng"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226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6" name="TextBox 5">
            <a:extLst>
              <a:ext uri="{FF2B5EF4-FFF2-40B4-BE49-F238E27FC236}">
                <a16:creationId xmlns:a16="http://schemas.microsoft.com/office/drawing/2014/main" id="{87FC6FAC-978E-0228-1154-7B8D88B9CE31}"/>
              </a:ext>
            </a:extLst>
          </p:cNvPr>
          <p:cNvSpPr txBox="1"/>
          <p:nvPr/>
        </p:nvSpPr>
        <p:spPr>
          <a:xfrm>
            <a:off x="3704095" y="177228"/>
            <a:ext cx="1859797" cy="400110"/>
          </a:xfrm>
          <a:prstGeom prst="rect">
            <a:avLst/>
          </a:prstGeom>
          <a:noFill/>
        </p:spPr>
        <p:txBody>
          <a:bodyPr wrap="square">
            <a:spAutoFit/>
          </a:bodyPr>
          <a:lstStyle/>
          <a:p>
            <a:r>
              <a:rPr lang="en-US" sz="2000" u="sng" dirty="0">
                <a:solidFill>
                  <a:srgbClr val="FFC000"/>
                </a:solidFill>
                <a:latin typeface="Arial" panose="020B0604020202020204" pitchFamily="34" charset="0"/>
                <a:cs typeface="Arial" panose="020B0604020202020204" pitchFamily="34" charset="0"/>
              </a:rPr>
              <a:t>DASHBOARD</a:t>
            </a:r>
            <a:endParaRPr lang="en-IN" sz="2000" u="sng" dirty="0">
              <a:solidFill>
                <a:srgbClr val="FFC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8DB74D7-44FD-8927-FCFF-7AB21C05326F}"/>
              </a:ext>
            </a:extLst>
          </p:cNvPr>
          <p:cNvPicPr>
            <a:picLocks noChangeAspect="1"/>
          </p:cNvPicPr>
          <p:nvPr/>
        </p:nvPicPr>
        <p:blipFill>
          <a:blip r:embed="rId3"/>
          <a:stretch>
            <a:fillRect/>
          </a:stretch>
        </p:blipFill>
        <p:spPr>
          <a:xfrm>
            <a:off x="162127" y="673571"/>
            <a:ext cx="8819745" cy="4242140"/>
          </a:xfrm>
          <a:prstGeom prst="rect">
            <a:avLst/>
          </a:prstGeom>
        </p:spPr>
      </p:pic>
    </p:spTree>
    <p:extLst>
      <p:ext uri="{BB962C8B-B14F-4D97-AF65-F5344CB8AC3E}">
        <p14:creationId xmlns:p14="http://schemas.microsoft.com/office/powerpoint/2010/main" val="349977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5"/>
          <p:cNvSpPr txBox="1">
            <a:spLocks noGrp="1"/>
          </p:cNvSpPr>
          <p:nvPr>
            <p:ph type="title"/>
          </p:nvPr>
        </p:nvSpPr>
        <p:spPr>
          <a:xfrm>
            <a:off x="-1272851" y="120732"/>
            <a:ext cx="3987600" cy="7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lt2"/>
                </a:solidFill>
              </a:rPr>
              <a:t>CONCLUSION</a:t>
            </a:r>
            <a:endParaRPr dirty="0">
              <a:solidFill>
                <a:schemeClr val="lt2"/>
              </a:solidFill>
            </a:endParaRPr>
          </a:p>
        </p:txBody>
      </p:sp>
      <p:cxnSp>
        <p:nvCxnSpPr>
          <p:cNvPr id="576" name="Google Shape;576;p55"/>
          <p:cNvCxnSpPr>
            <a:cxnSpLocks/>
          </p:cNvCxnSpPr>
          <p:nvPr/>
        </p:nvCxnSpPr>
        <p:spPr>
          <a:xfrm>
            <a:off x="71869" y="714150"/>
            <a:ext cx="2560740" cy="0"/>
          </a:xfrm>
          <a:prstGeom prst="straightConnector1">
            <a:avLst/>
          </a:prstGeom>
          <a:noFill/>
          <a:ln w="9525" cap="flat" cmpd="sng">
            <a:solidFill>
              <a:schemeClr val="lt2"/>
            </a:solidFill>
            <a:prstDash val="solid"/>
            <a:round/>
            <a:headEnd type="none" w="med" len="med"/>
            <a:tailEnd type="none" w="med" len="med"/>
          </a:ln>
        </p:spPr>
      </p:cxnSp>
      <p:grpSp>
        <p:nvGrpSpPr>
          <p:cNvPr id="577" name="Google Shape;577;p55"/>
          <p:cNvGrpSpPr/>
          <p:nvPr/>
        </p:nvGrpSpPr>
        <p:grpSpPr>
          <a:xfrm>
            <a:off x="650928" y="774917"/>
            <a:ext cx="6927743" cy="4130297"/>
            <a:chOff x="719250" y="1900225"/>
            <a:chExt cx="4066200" cy="2714402"/>
          </a:xfrm>
        </p:grpSpPr>
        <p:grpSp>
          <p:nvGrpSpPr>
            <p:cNvPr id="578" name="Google Shape;578;p55"/>
            <p:cNvGrpSpPr/>
            <p:nvPr/>
          </p:nvGrpSpPr>
          <p:grpSpPr>
            <a:xfrm>
              <a:off x="1646850" y="4168925"/>
              <a:ext cx="2211000" cy="445702"/>
              <a:chOff x="1646850" y="4168925"/>
              <a:chExt cx="2211000" cy="445702"/>
            </a:xfrm>
          </p:grpSpPr>
          <p:sp>
            <p:nvSpPr>
              <p:cNvPr id="579" name="Google Shape;579;p55"/>
              <p:cNvSpPr/>
              <p:nvPr/>
            </p:nvSpPr>
            <p:spPr>
              <a:xfrm rot="10800000" flipH="1">
                <a:off x="1646850" y="4437627"/>
                <a:ext cx="2211000" cy="177000"/>
              </a:xfrm>
              <a:prstGeom prst="round2SameRect">
                <a:avLst>
                  <a:gd name="adj1" fmla="val 50000"/>
                  <a:gd name="adj2" fmla="val 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1646850" y="4290202"/>
                <a:ext cx="2211000" cy="281100"/>
              </a:xfrm>
              <a:prstGeom prst="ellipse">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2082450" y="4168925"/>
                <a:ext cx="1339800" cy="252600"/>
              </a:xfrm>
              <a:prstGeom prst="round2SameRect">
                <a:avLst>
                  <a:gd name="adj1" fmla="val 0"/>
                  <a:gd name="adj2" fmla="val 50000"/>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5"/>
            <p:cNvGrpSpPr/>
            <p:nvPr/>
          </p:nvGrpSpPr>
          <p:grpSpPr>
            <a:xfrm>
              <a:off x="719250" y="1900225"/>
              <a:ext cx="4066200" cy="2285882"/>
              <a:chOff x="719250" y="1900225"/>
              <a:chExt cx="4066200" cy="2285882"/>
            </a:xfrm>
          </p:grpSpPr>
          <p:sp>
            <p:nvSpPr>
              <p:cNvPr id="583" name="Google Shape;583;p55"/>
              <p:cNvSpPr/>
              <p:nvPr/>
            </p:nvSpPr>
            <p:spPr>
              <a:xfrm>
                <a:off x="719250" y="1965807"/>
                <a:ext cx="4066200" cy="2220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719250" y="1900225"/>
                <a:ext cx="4066200" cy="22203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7E63AD6E-6740-BBD7-BC80-EF1811382A21}"/>
              </a:ext>
            </a:extLst>
          </p:cNvPr>
          <p:cNvSpPr txBox="1"/>
          <p:nvPr/>
        </p:nvSpPr>
        <p:spPr>
          <a:xfrm>
            <a:off x="720949" y="938120"/>
            <a:ext cx="6695265" cy="3052054"/>
          </a:xfrm>
          <a:prstGeom prst="rect">
            <a:avLst/>
          </a:prstGeom>
          <a:noFill/>
        </p:spPr>
        <p:txBody>
          <a:bodyPr wrap="square">
            <a:spAutoFit/>
          </a:bodyPr>
          <a:lstStyle/>
          <a:p>
            <a:pPr marL="285750" indent="-285750" algn="just">
              <a:lnSpc>
                <a:spcPct val="107000"/>
              </a:lnSpc>
              <a:spcAft>
                <a:spcPts val="800"/>
              </a:spcAft>
              <a:buClr>
                <a:srgbClr val="FFC000"/>
              </a:buClr>
              <a:buFont typeface="Wingdings" panose="05000000000000000000" pitchFamily="2" charset="2"/>
              <a:buChar char="Ø"/>
            </a:pPr>
            <a:r>
              <a:rPr lang="en-IN" sz="1400" kern="1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Unveil restaurant opportunities: a data-driven conclusion. Our data-driven investigation returned insightful results which will help to establish how our restaurant chain is going to have strategic expansion in different locations. Here is a summation of the major findings and their implications for that:</a:t>
            </a:r>
            <a:endParaRPr lang="en-IN" sz="1100"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Clr>
                <a:srgbClr val="FFC000"/>
              </a:buClr>
              <a:buFont typeface="Wingdings" panose="05000000000000000000" pitchFamily="2" charset="2"/>
              <a:buChar char="Ø"/>
            </a:pPr>
            <a:r>
              <a:rPr lang="en-IN" sz="1400" kern="1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Market Potential: From looking at the market trends to knowing customer preferences, we are able to identify promising new locations for future ventures. Countries such as Canada, Qatar, Singapore, Sri Lanka, and Indonesia look very promising due to the low competition witnessed by the number of restaurants by country chart.</a:t>
            </a:r>
            <a:endParaRPr lang="en-IN" sz="1100"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Clr>
                <a:srgbClr val="FFC000"/>
              </a:buClr>
              <a:buFont typeface="Wingdings" panose="05000000000000000000" pitchFamily="2" charset="2"/>
              <a:buChar char="Ø"/>
            </a:pPr>
            <a:r>
              <a:rPr lang="en-IN" sz="1400" kern="1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 Customer Focus: We can develop customer satisfaction and loyalty by reading our menu in accordance with local taste and popular cuisines like Sundanese, Indian, Deli, Italian, and Continental with high ratings across countries.</a:t>
            </a:r>
            <a:endParaRPr lang="en-IN" sz="1100" kern="1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50"/>
          <p:cNvSpPr txBox="1">
            <a:spLocks noGrp="1"/>
          </p:cNvSpPr>
          <p:nvPr>
            <p:ph type="body" idx="1"/>
          </p:nvPr>
        </p:nvSpPr>
        <p:spPr>
          <a:xfrm>
            <a:off x="4959475" y="3624193"/>
            <a:ext cx="3471300" cy="88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THANK </a:t>
            </a:r>
            <a:r>
              <a:rPr lang="en-IN" dirty="0">
                <a:solidFill>
                  <a:srgbClr val="FFC000"/>
                </a:solidFill>
              </a:rPr>
              <a:t>YOU !</a:t>
            </a:r>
          </a:p>
        </p:txBody>
      </p:sp>
      <p:cxnSp>
        <p:nvCxnSpPr>
          <p:cNvPr id="496" name="Google Shape;496;p50"/>
          <p:cNvCxnSpPr/>
          <p:nvPr/>
        </p:nvCxnSpPr>
        <p:spPr>
          <a:xfrm>
            <a:off x="5075750" y="4390542"/>
            <a:ext cx="4234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7C840-87AA-302D-D1B3-B1C776C9FD4B}"/>
              </a:ext>
            </a:extLst>
          </p:cNvPr>
          <p:cNvSpPr txBox="1"/>
          <p:nvPr/>
        </p:nvSpPr>
        <p:spPr>
          <a:xfrm>
            <a:off x="1977957" y="201037"/>
            <a:ext cx="4448783" cy="523220"/>
          </a:xfrm>
          <a:prstGeom prst="rect">
            <a:avLst/>
          </a:prstGeom>
          <a:noFill/>
        </p:spPr>
        <p:txBody>
          <a:bodyPr wrap="square" rtlCol="0">
            <a:spAutoFit/>
          </a:bodyPr>
          <a:lstStyle/>
          <a:p>
            <a:pPr algn="ctr"/>
            <a:r>
              <a:rPr lang="en-IN" sz="2800" dirty="0">
                <a:solidFill>
                  <a:srgbClr val="FFC000"/>
                </a:solidFill>
              </a:rPr>
              <a:t>PROBLEM</a:t>
            </a:r>
            <a:r>
              <a:rPr lang="en-IN" dirty="0">
                <a:solidFill>
                  <a:srgbClr val="FFC000"/>
                </a:solidFill>
              </a:rPr>
              <a:t>  </a:t>
            </a:r>
            <a:r>
              <a:rPr lang="en-IN" sz="2800" dirty="0">
                <a:solidFill>
                  <a:srgbClr val="FFC000"/>
                </a:solidFill>
              </a:rPr>
              <a:t>STATEMENT</a:t>
            </a:r>
          </a:p>
        </p:txBody>
      </p:sp>
      <p:sp>
        <p:nvSpPr>
          <p:cNvPr id="4" name="TextBox 3">
            <a:extLst>
              <a:ext uri="{FF2B5EF4-FFF2-40B4-BE49-F238E27FC236}">
                <a16:creationId xmlns:a16="http://schemas.microsoft.com/office/drawing/2014/main" id="{C31B9031-6C8B-9361-4789-DECA17B494A1}"/>
              </a:ext>
            </a:extLst>
          </p:cNvPr>
          <p:cNvSpPr txBox="1"/>
          <p:nvPr/>
        </p:nvSpPr>
        <p:spPr>
          <a:xfrm>
            <a:off x="3806757" y="1518326"/>
            <a:ext cx="5239966" cy="2308324"/>
          </a:xfrm>
          <a:prstGeom prst="rect">
            <a:avLst/>
          </a:prstGeom>
          <a:noFill/>
        </p:spPr>
        <p:txBody>
          <a:bodyPr wrap="square">
            <a:spAutoFit/>
          </a:bodyPr>
          <a:lstStyle/>
          <a:p>
            <a:pPr marL="285750" indent="-285750" algn="just">
              <a:buClr>
                <a:srgbClr val="FFC000"/>
              </a:buClr>
              <a:buFont typeface="Arial" panose="020B0604020202020204" pitchFamily="34" charset="0"/>
              <a:buChar char="•"/>
            </a:pPr>
            <a:r>
              <a:rPr lang="en-US" sz="1800" dirty="0">
                <a:solidFill>
                  <a:schemeClr val="accent3"/>
                </a:solidFill>
              </a:rPr>
              <a:t>As a consultant data analyst on Zomato developing strategies/suggestions for opening newer restaurants. </a:t>
            </a:r>
          </a:p>
          <a:p>
            <a:pPr algn="just">
              <a:buClr>
                <a:srgbClr val="FFC000"/>
              </a:buClr>
            </a:pPr>
            <a:endParaRPr lang="en-US" sz="1800" dirty="0">
              <a:solidFill>
                <a:schemeClr val="accent3"/>
              </a:solidFill>
            </a:endParaRPr>
          </a:p>
          <a:p>
            <a:pPr marL="285750" indent="-285750" algn="just">
              <a:buClr>
                <a:srgbClr val="FFC000"/>
              </a:buClr>
              <a:buFont typeface="Arial" panose="020B0604020202020204" pitchFamily="34" charset="0"/>
              <a:buChar char="•"/>
            </a:pPr>
            <a:r>
              <a:rPr lang="en-US" sz="1800" dirty="0">
                <a:solidFill>
                  <a:schemeClr val="accent3"/>
                </a:solidFill>
              </a:rPr>
              <a:t>How can Zomato leverage data analytics to identify optimal locations and restaurant concepts for expansion, maximizing market penetration and profitability.</a:t>
            </a:r>
            <a:endParaRPr lang="en-IN" sz="1800" dirty="0">
              <a:solidFill>
                <a:schemeClr val="accent3"/>
              </a:solidFill>
            </a:endParaRPr>
          </a:p>
        </p:txBody>
      </p:sp>
      <p:pic>
        <p:nvPicPr>
          <p:cNvPr id="3" name="Picture 2">
            <a:extLst>
              <a:ext uri="{FF2B5EF4-FFF2-40B4-BE49-F238E27FC236}">
                <a16:creationId xmlns:a16="http://schemas.microsoft.com/office/drawing/2014/main" id="{07F65028-4E5A-6A9A-037B-0438E53D795C}"/>
              </a:ext>
            </a:extLst>
          </p:cNvPr>
          <p:cNvPicPr>
            <a:picLocks noChangeAspect="1"/>
          </p:cNvPicPr>
          <p:nvPr/>
        </p:nvPicPr>
        <p:blipFill>
          <a:blip r:embed="rId2"/>
          <a:stretch>
            <a:fillRect/>
          </a:stretch>
        </p:blipFill>
        <p:spPr>
          <a:xfrm>
            <a:off x="376380" y="1148278"/>
            <a:ext cx="3203153" cy="2943743"/>
          </a:xfrm>
          <a:prstGeom prst="rect">
            <a:avLst/>
          </a:prstGeom>
        </p:spPr>
      </p:pic>
    </p:spTree>
    <p:extLst>
      <p:ext uri="{BB962C8B-B14F-4D97-AF65-F5344CB8AC3E}">
        <p14:creationId xmlns:p14="http://schemas.microsoft.com/office/powerpoint/2010/main" val="3306191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199785" y="63092"/>
            <a:ext cx="3765176" cy="547200"/>
          </a:xfrm>
          <a:prstGeom prst="rect">
            <a:avLst/>
          </a:prstGeom>
        </p:spPr>
        <p:txBody>
          <a:bodyPr spcFirstLastPara="1" wrap="square" lIns="91425" tIns="91425" rIns="91425" bIns="91425" anchor="t" anchorCtr="0">
            <a:noAutofit/>
          </a:bodyPr>
          <a:lstStyle/>
          <a:p>
            <a:r>
              <a:rPr lang="en-US" sz="3200" dirty="0">
                <a:solidFill>
                  <a:srgbClr val="FFC000"/>
                </a:solidFill>
                <a:latin typeface="Arial" panose="020B0604020202020204" pitchFamily="34" charset="0"/>
                <a:cs typeface="Arial" panose="020B0604020202020204" pitchFamily="34" charset="0"/>
              </a:rPr>
              <a:t>DATA SNAPSHOT </a:t>
            </a:r>
            <a:br>
              <a:rPr lang="en-IN" sz="3200" dirty="0">
                <a:latin typeface="Arial" panose="020B0604020202020204" pitchFamily="34" charset="0"/>
                <a:cs typeface="Arial" panose="020B0604020202020204" pitchFamily="34" charset="0"/>
              </a:rPr>
            </a:br>
            <a:endParaRPr lang="en-IN" sz="3200" dirty="0">
              <a:solidFill>
                <a:schemeClr val="tx2"/>
              </a:solidFill>
              <a:latin typeface="Arial" panose="020B0604020202020204" pitchFamily="34" charset="0"/>
              <a:cs typeface="Arial" panose="020B0604020202020204" pitchFamily="34" charset="0"/>
            </a:endParaRPr>
          </a:p>
        </p:txBody>
      </p:sp>
      <p:cxnSp>
        <p:nvCxnSpPr>
          <p:cNvPr id="199" name="Google Shape;199;p38"/>
          <p:cNvCxnSpPr>
            <a:cxnSpLocks/>
          </p:cNvCxnSpPr>
          <p:nvPr/>
        </p:nvCxnSpPr>
        <p:spPr>
          <a:xfrm flipV="1">
            <a:off x="-7684" y="641028"/>
            <a:ext cx="3711388" cy="7743"/>
          </a:xfrm>
          <a:prstGeom prst="straightConnector1">
            <a:avLst/>
          </a:prstGeom>
          <a:noFill/>
          <a:ln w="9525" cap="flat" cmpd="sng">
            <a:solidFill>
              <a:schemeClr val="lt2"/>
            </a:solidFill>
            <a:prstDash val="solid"/>
            <a:round/>
            <a:headEnd type="none" w="med" len="med"/>
            <a:tailEnd type="none" w="med" len="med"/>
          </a:ln>
        </p:spPr>
      </p:cxnSp>
      <p:sp>
        <p:nvSpPr>
          <p:cNvPr id="6" name="TextBox 5">
            <a:extLst>
              <a:ext uri="{FF2B5EF4-FFF2-40B4-BE49-F238E27FC236}">
                <a16:creationId xmlns:a16="http://schemas.microsoft.com/office/drawing/2014/main" id="{B7E5BE8A-17CC-80E7-2982-5360B8C280E7}"/>
              </a:ext>
            </a:extLst>
          </p:cNvPr>
          <p:cNvSpPr txBox="1"/>
          <p:nvPr/>
        </p:nvSpPr>
        <p:spPr>
          <a:xfrm>
            <a:off x="199786" y="594923"/>
            <a:ext cx="8744429" cy="4468980"/>
          </a:xfrm>
          <a:prstGeom prst="rect">
            <a:avLst/>
          </a:prstGeom>
          <a:noFill/>
        </p:spPr>
        <p:txBody>
          <a:bodyPr wrap="square">
            <a:spAutoFit/>
          </a:bodyPr>
          <a:lstStyle/>
          <a:p>
            <a:pPr marL="285750" indent="-285750" algn="just">
              <a:lnSpc>
                <a:spcPct val="200000"/>
              </a:lnSpc>
              <a:buClr>
                <a:schemeClr val="tx2"/>
              </a:buClr>
              <a:buFont typeface="Wingdings" panose="05000000000000000000" pitchFamily="2" charset="2"/>
              <a:buChar char="Ø"/>
            </a:pPr>
            <a:r>
              <a:rPr lang="en-US" dirty="0">
                <a:solidFill>
                  <a:schemeClr val="accent4"/>
                </a:solidFill>
              </a:rPr>
              <a:t>Total Restaurants: 9551 restaurants with 1839 unique cuisines.</a:t>
            </a:r>
          </a:p>
          <a:p>
            <a:pPr algn="just">
              <a:buClr>
                <a:schemeClr val="tx2"/>
              </a:buClr>
            </a:pPr>
            <a:endParaRPr lang="en-US" dirty="0">
              <a:solidFill>
                <a:schemeClr val="accent4"/>
              </a:solidFill>
            </a:endParaRPr>
          </a:p>
          <a:p>
            <a:pPr marL="285750" indent="-285750" algn="just">
              <a:lnSpc>
                <a:spcPct val="150000"/>
              </a:lnSpc>
              <a:buClr>
                <a:schemeClr val="tx2"/>
              </a:buClr>
              <a:buFont typeface="Wingdings" panose="05000000000000000000" pitchFamily="2" charset="2"/>
              <a:buChar char="Ø"/>
            </a:pPr>
            <a:r>
              <a:rPr lang="en-US" dirty="0">
                <a:solidFill>
                  <a:schemeClr val="accent4"/>
                </a:solidFill>
              </a:rPr>
              <a:t>Total Countries: The dataset covers restaurants from 15 different countries. The majority of entries are from India, with 8,652 restaurants listed.</a:t>
            </a:r>
          </a:p>
          <a:p>
            <a:pPr algn="just">
              <a:buClr>
                <a:schemeClr val="tx2"/>
              </a:buClr>
            </a:pPr>
            <a:endParaRPr lang="en-US" dirty="0">
              <a:solidFill>
                <a:schemeClr val="accent4"/>
              </a:solidFill>
            </a:endParaRPr>
          </a:p>
          <a:p>
            <a:pPr marL="285750" indent="-285750" algn="just">
              <a:lnSpc>
                <a:spcPct val="150000"/>
              </a:lnSpc>
              <a:buClr>
                <a:schemeClr val="tx2"/>
              </a:buClr>
              <a:buFont typeface="Wingdings" panose="05000000000000000000" pitchFamily="2" charset="2"/>
              <a:buChar char="Ø"/>
            </a:pPr>
            <a:r>
              <a:rPr lang="en-US" dirty="0">
                <a:solidFill>
                  <a:schemeClr val="accent4"/>
                </a:solidFill>
              </a:rPr>
              <a:t>Rating: The average customer rating is 2.89, with a standard deviation of 1.13. Ratings range from a minimum of 1.0 to a maximum of 4.9.</a:t>
            </a:r>
          </a:p>
          <a:p>
            <a:pPr algn="just">
              <a:buClr>
                <a:schemeClr val="tx2"/>
              </a:buClr>
            </a:pPr>
            <a:endParaRPr lang="en-US" dirty="0">
              <a:solidFill>
                <a:schemeClr val="accent4"/>
              </a:solidFill>
            </a:endParaRPr>
          </a:p>
          <a:p>
            <a:pPr marL="285750" indent="-285750" algn="just">
              <a:lnSpc>
                <a:spcPct val="150000"/>
              </a:lnSpc>
              <a:buClr>
                <a:schemeClr val="tx2"/>
              </a:buClr>
              <a:buFont typeface="Wingdings" panose="05000000000000000000" pitchFamily="2" charset="2"/>
              <a:buChar char="Ø"/>
            </a:pPr>
            <a:r>
              <a:rPr lang="en-US" dirty="0">
                <a:solidFill>
                  <a:schemeClr val="accent4"/>
                </a:solidFill>
              </a:rPr>
              <a:t>Average Cost for two people: 1,199 units, with wide variation depending on location and restaurant type.</a:t>
            </a:r>
          </a:p>
          <a:p>
            <a:pPr algn="just">
              <a:buClr>
                <a:schemeClr val="tx2"/>
              </a:buClr>
            </a:pPr>
            <a:endParaRPr lang="en-US" dirty="0">
              <a:solidFill>
                <a:schemeClr val="accent4"/>
              </a:solidFill>
            </a:endParaRPr>
          </a:p>
          <a:p>
            <a:pPr marL="285750" indent="-285750" algn="just">
              <a:lnSpc>
                <a:spcPct val="150000"/>
              </a:lnSpc>
              <a:buClr>
                <a:schemeClr val="tx2"/>
              </a:buClr>
              <a:buFont typeface="Wingdings" panose="05000000000000000000" pitchFamily="2" charset="2"/>
              <a:buChar char="Ø"/>
            </a:pPr>
            <a:r>
              <a:rPr lang="en-US" dirty="0">
                <a:solidFill>
                  <a:schemeClr val="accent4"/>
                </a:solidFill>
              </a:rPr>
              <a:t>Booking and delivery: The dataset covers the details on online delivery and table booking for each restaurant.</a:t>
            </a:r>
          </a:p>
          <a:p>
            <a:pPr algn="just">
              <a:buClr>
                <a:schemeClr val="tx2"/>
              </a:buClr>
            </a:pPr>
            <a:endParaRPr lang="en-US" dirty="0">
              <a:solidFill>
                <a:schemeClr val="accent4"/>
              </a:solidFill>
            </a:endParaRPr>
          </a:p>
          <a:p>
            <a:pPr marL="285750" indent="-285750" algn="just">
              <a:lnSpc>
                <a:spcPct val="150000"/>
              </a:lnSpc>
              <a:buClr>
                <a:schemeClr val="tx2"/>
              </a:buClr>
              <a:buFont typeface="Wingdings" panose="05000000000000000000" pitchFamily="2" charset="2"/>
              <a:buChar char="Ø"/>
            </a:pPr>
            <a:r>
              <a:rPr lang="en-US" dirty="0">
                <a:solidFill>
                  <a:schemeClr val="accent4"/>
                </a:solidFill>
              </a:rPr>
              <a:t>Price Range, Votes: Price range from 1 to 4 and Vote for each restaurant based on its attributes is covered.</a:t>
            </a:r>
          </a:p>
        </p:txBody>
      </p:sp>
      <p:pic>
        <p:nvPicPr>
          <p:cNvPr id="8" name="Graphic 7" descr="Business Growth with solid fill">
            <a:extLst>
              <a:ext uri="{FF2B5EF4-FFF2-40B4-BE49-F238E27FC236}">
                <a16:creationId xmlns:a16="http://schemas.microsoft.com/office/drawing/2014/main" id="{E206A834-0BBF-4C09-85AC-781ED8FC72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5756" y="51036"/>
            <a:ext cx="2966036" cy="13374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026" name="Picture 2" descr="Template for Data Cleaning using Python - Analytics Vidhya">
            <a:extLst>
              <a:ext uri="{FF2B5EF4-FFF2-40B4-BE49-F238E27FC236}">
                <a16:creationId xmlns:a16="http://schemas.microsoft.com/office/drawing/2014/main" id="{96BB8C77-613A-EA0E-EE02-2ED6460DF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997" y="79597"/>
            <a:ext cx="4349163" cy="19229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DFD630-0B7B-6610-0823-67A8B32E0CE4}"/>
              </a:ext>
            </a:extLst>
          </p:cNvPr>
          <p:cNvSpPr txBox="1"/>
          <p:nvPr/>
        </p:nvSpPr>
        <p:spPr>
          <a:xfrm>
            <a:off x="-284311" y="1959430"/>
            <a:ext cx="9266945" cy="2832635"/>
          </a:xfrm>
          <a:prstGeom prst="rect">
            <a:avLst/>
          </a:prstGeom>
          <a:noFill/>
        </p:spPr>
        <p:txBody>
          <a:bodyPr wrap="square">
            <a:spAutoFit/>
          </a:bodyPr>
          <a:lstStyle/>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Addressed missing values in cuisines and filled it with the most frequent cuisine to enhance data integrity.</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Analysed data for any duplicate entries and processed it.</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Identified the categorical and continuous columns present in the dataset.</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This dataset provides a detailed view of the global impressions on Zomato and restaurant density.</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This data is required for the analysis of various factors and forces that affect the customer experience and their satisfaction.</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spcAft>
                <a:spcPts val="800"/>
              </a:spcAft>
              <a:buClr>
                <a:schemeClr val="tx2"/>
              </a:buClr>
              <a:buFont typeface="Wingdings" panose="05000000000000000000" pitchFamily="2" charset="2"/>
              <a:buChar char="Ø"/>
              <a:tabLst>
                <a:tab pos="457200" algn="l"/>
              </a:tabLst>
            </a:pPr>
            <a:r>
              <a:rPr lang="en-IN" sz="1400" kern="100" dirty="0">
                <a:solidFill>
                  <a:schemeClr val="accent4"/>
                </a:solidFill>
                <a:effectLst/>
                <a:latin typeface="Arial" panose="020B0604020202020204" pitchFamily="34" charset="0"/>
                <a:ea typeface="Calibri" panose="020F0502020204030204" pitchFamily="34" charset="0"/>
                <a:cs typeface="Times New Roman" panose="02020603050405020304" pitchFamily="18" charset="0"/>
              </a:rPr>
              <a:t>Ratings, Votes and price range analysis is important to gain insights on making power strategic decisions. </a:t>
            </a:r>
            <a:endParaRPr lang="en-IN" sz="14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5" name="Google Shape;195;p38"/>
          <p:cNvSpPr txBox="1">
            <a:spLocks noGrp="1"/>
          </p:cNvSpPr>
          <p:nvPr>
            <p:ph type="title"/>
          </p:nvPr>
        </p:nvSpPr>
        <p:spPr>
          <a:xfrm>
            <a:off x="-291994" y="79597"/>
            <a:ext cx="5009991" cy="676195"/>
          </a:xfrm>
          <a:prstGeom prst="rect">
            <a:avLst/>
          </a:prstGeom>
        </p:spPr>
        <p:txBody>
          <a:bodyPr spcFirstLastPara="1" wrap="square" lIns="91425" tIns="91425" rIns="91425" bIns="91425" anchor="t" anchorCtr="0">
            <a:noAutofit/>
          </a:bodyPr>
          <a:lstStyle/>
          <a:p>
            <a:pPr marL="457200" algn="just">
              <a:lnSpc>
                <a:spcPct val="107000"/>
              </a:lnSpc>
            </a:pPr>
            <a:r>
              <a:rPr lang="en-IN" sz="3200" kern="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DATA CLEANING AND </a:t>
            </a:r>
            <a:br>
              <a:rPr lang="en-IN" sz="3200" kern="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br>
            <a:r>
              <a:rPr lang="en-IN" sz="3200" kern="0" dirty="0">
                <a:solidFill>
                  <a:schemeClr val="tx2"/>
                </a:solidFill>
                <a:effectLst/>
                <a:latin typeface="Arial" panose="020B0604020202020204" pitchFamily="34" charset="0"/>
                <a:ea typeface="Times New Roman" panose="02020603050405020304" pitchFamily="18" charset="0"/>
                <a:cs typeface="Times New Roman" panose="02020603050405020304" pitchFamily="18" charset="0"/>
              </a:rPr>
              <a:t>PREPROCESSING</a:t>
            </a:r>
            <a:endParaRPr lang="en-IN" sz="3200" dirty="0">
              <a:solidFill>
                <a:schemeClr val="tx2"/>
              </a:solidFill>
              <a:latin typeface="Arial" panose="020B0604020202020204" pitchFamily="34" charset="0"/>
              <a:cs typeface="Arial" panose="020B0604020202020204" pitchFamily="34" charset="0"/>
            </a:endParaRPr>
          </a:p>
        </p:txBody>
      </p:sp>
      <p:cxnSp>
        <p:nvCxnSpPr>
          <p:cNvPr id="199" name="Google Shape;199;p38"/>
          <p:cNvCxnSpPr>
            <a:cxnSpLocks/>
          </p:cNvCxnSpPr>
          <p:nvPr/>
        </p:nvCxnSpPr>
        <p:spPr>
          <a:xfrm>
            <a:off x="-7684" y="648771"/>
            <a:ext cx="4579684" cy="0"/>
          </a:xfrm>
          <a:prstGeom prst="straightConnector1">
            <a:avLst/>
          </a:prstGeom>
          <a:noFill/>
          <a:ln w="9525" cap="flat" cmpd="sng">
            <a:solidFill>
              <a:schemeClr val="lt2"/>
            </a:solidFill>
            <a:prstDash val="solid"/>
            <a:round/>
            <a:headEnd type="none" w="med" len="med"/>
            <a:tailEnd type="none" w="med" len="med"/>
          </a:ln>
        </p:spPr>
      </p:cxnSp>
      <p:cxnSp>
        <p:nvCxnSpPr>
          <p:cNvPr id="7" name="Google Shape;199;p38">
            <a:extLst>
              <a:ext uri="{FF2B5EF4-FFF2-40B4-BE49-F238E27FC236}">
                <a16:creationId xmlns:a16="http://schemas.microsoft.com/office/drawing/2014/main" id="{24D6C69A-E37D-7A92-9C02-59159712B62E}"/>
              </a:ext>
            </a:extLst>
          </p:cNvPr>
          <p:cNvCxnSpPr>
            <a:cxnSpLocks/>
          </p:cNvCxnSpPr>
          <p:nvPr/>
        </p:nvCxnSpPr>
        <p:spPr>
          <a:xfrm>
            <a:off x="-15369" y="1225073"/>
            <a:ext cx="3803598"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20359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p:nvPr/>
        </p:nvSpPr>
        <p:spPr>
          <a:xfrm>
            <a:off x="6535188" y="2961075"/>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9"/>
          <p:cNvSpPr/>
          <p:nvPr/>
        </p:nvSpPr>
        <p:spPr>
          <a:xfrm>
            <a:off x="912524" y="2902921"/>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9"/>
          <p:cNvSpPr/>
          <p:nvPr/>
        </p:nvSpPr>
        <p:spPr>
          <a:xfrm>
            <a:off x="3790622" y="1197705"/>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9"/>
          <p:cNvSpPr/>
          <p:nvPr/>
        </p:nvSpPr>
        <p:spPr>
          <a:xfrm>
            <a:off x="912524" y="1253775"/>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9"/>
          <p:cNvSpPr txBox="1">
            <a:spLocks noGrp="1"/>
          </p:cNvSpPr>
          <p:nvPr>
            <p:ph type="title"/>
          </p:nvPr>
        </p:nvSpPr>
        <p:spPr>
          <a:xfrm>
            <a:off x="-7232" y="156787"/>
            <a:ext cx="7730598" cy="594300"/>
          </a:xfrm>
          <a:prstGeom prst="rect">
            <a:avLst/>
          </a:prstGeom>
        </p:spPr>
        <p:txBody>
          <a:bodyPr spcFirstLastPara="1" wrap="square" lIns="91425" tIns="91425" rIns="91425" bIns="91425" anchor="t" anchorCtr="0">
            <a:noAutofit/>
          </a:bodyPr>
          <a:lstStyle/>
          <a:p>
            <a:r>
              <a:rPr lang="en-IN" sz="3200" b="1" dirty="0">
                <a:solidFill>
                  <a:schemeClr val="tx2"/>
                </a:solidFill>
                <a:latin typeface="Arial" panose="020B0604020202020204" pitchFamily="34" charset="0"/>
                <a:cs typeface="Arial" panose="020B0604020202020204" pitchFamily="34" charset="0"/>
              </a:rPr>
              <a:t>ANALYTICAL APPROACH AND TOOLS</a:t>
            </a:r>
          </a:p>
        </p:txBody>
      </p:sp>
      <p:sp>
        <p:nvSpPr>
          <p:cNvPr id="211" name="Google Shape;211;p39"/>
          <p:cNvSpPr txBox="1">
            <a:spLocks noGrp="1"/>
          </p:cNvSpPr>
          <p:nvPr>
            <p:ph type="title" idx="2"/>
          </p:nvPr>
        </p:nvSpPr>
        <p:spPr>
          <a:xfrm>
            <a:off x="520348" y="1313074"/>
            <a:ext cx="1544700" cy="594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rPr>
              <a:t>01</a:t>
            </a:r>
            <a:endParaRPr sz="3000" dirty="0">
              <a:solidFill>
                <a:schemeClr val="lt2"/>
              </a:solidFill>
            </a:endParaRPr>
          </a:p>
        </p:txBody>
      </p:sp>
      <p:sp>
        <p:nvSpPr>
          <p:cNvPr id="212" name="Google Shape;212;p39"/>
          <p:cNvSpPr txBox="1">
            <a:spLocks noGrp="1"/>
          </p:cNvSpPr>
          <p:nvPr>
            <p:ph type="subTitle" idx="3"/>
          </p:nvPr>
        </p:nvSpPr>
        <p:spPr>
          <a:xfrm>
            <a:off x="82093" y="2094451"/>
            <a:ext cx="2591952" cy="4772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kumimoji="0" lang="en-US" altLang="en-US" sz="20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DATA CLEANING</a:t>
            </a:r>
            <a:endParaRPr lang="en-US" sz="2000" dirty="0">
              <a:latin typeface="Manrope"/>
              <a:ea typeface="Manrope"/>
              <a:cs typeface="Manrope"/>
              <a:sym typeface="Manrope"/>
            </a:endParaRPr>
          </a:p>
        </p:txBody>
      </p:sp>
      <p:sp>
        <p:nvSpPr>
          <p:cNvPr id="213" name="Google Shape;213;p39"/>
          <p:cNvSpPr txBox="1">
            <a:spLocks noGrp="1"/>
          </p:cNvSpPr>
          <p:nvPr>
            <p:ph type="subTitle" idx="5"/>
          </p:nvPr>
        </p:nvSpPr>
        <p:spPr>
          <a:xfrm>
            <a:off x="5953685" y="2029704"/>
            <a:ext cx="1948928" cy="83539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DESCRIPTIVE </a:t>
            </a:r>
          </a:p>
          <a:p>
            <a:pPr marL="0" lvl="0" indent="0" algn="ctr" rtl="0">
              <a:spcBef>
                <a:spcPts val="0"/>
              </a:spcBef>
              <a:spcAft>
                <a:spcPts val="1200"/>
              </a:spcAft>
              <a:buNone/>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ANALYSIS</a:t>
            </a:r>
            <a:endParaRPr lang="en-US" sz="2000" dirty="0">
              <a:latin typeface="Manrope"/>
              <a:ea typeface="Manrope"/>
              <a:cs typeface="Manrope"/>
              <a:sym typeface="Manrope"/>
            </a:endParaRPr>
          </a:p>
        </p:txBody>
      </p:sp>
      <p:sp>
        <p:nvSpPr>
          <p:cNvPr id="215" name="Google Shape;215;p39"/>
          <p:cNvSpPr txBox="1">
            <a:spLocks noGrp="1"/>
          </p:cNvSpPr>
          <p:nvPr>
            <p:ph type="subTitle" idx="8"/>
          </p:nvPr>
        </p:nvSpPr>
        <p:spPr>
          <a:xfrm>
            <a:off x="216098" y="3653306"/>
            <a:ext cx="2050427" cy="81093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CATEGORICAL ANALYSIS</a:t>
            </a:r>
            <a:endParaRPr lang="en-US" sz="2000" dirty="0">
              <a:latin typeface="Manrope"/>
              <a:ea typeface="Manrope"/>
              <a:cs typeface="Manrope"/>
              <a:sym typeface="Manrope"/>
            </a:endParaRPr>
          </a:p>
        </p:txBody>
      </p:sp>
      <p:sp>
        <p:nvSpPr>
          <p:cNvPr id="217" name="Google Shape;217;p39"/>
          <p:cNvSpPr txBox="1">
            <a:spLocks noGrp="1"/>
          </p:cNvSpPr>
          <p:nvPr>
            <p:ph type="subTitle" idx="14"/>
          </p:nvPr>
        </p:nvSpPr>
        <p:spPr>
          <a:xfrm>
            <a:off x="5739445" y="3665999"/>
            <a:ext cx="2532000" cy="477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VISUALIZATION</a:t>
            </a:r>
            <a:endParaRPr lang="en-US" sz="2000" dirty="0">
              <a:latin typeface="Manrope"/>
              <a:ea typeface="Manrope"/>
              <a:cs typeface="Manrope"/>
              <a:sym typeface="Manrope"/>
            </a:endParaRPr>
          </a:p>
        </p:txBody>
      </p:sp>
      <p:sp>
        <p:nvSpPr>
          <p:cNvPr id="219" name="Google Shape;219;p39"/>
          <p:cNvSpPr txBox="1">
            <a:spLocks noGrp="1"/>
          </p:cNvSpPr>
          <p:nvPr>
            <p:ph type="title" idx="4"/>
          </p:nvPr>
        </p:nvSpPr>
        <p:spPr>
          <a:xfrm>
            <a:off x="3416640" y="1274830"/>
            <a:ext cx="1544700" cy="594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rPr>
              <a:t>02</a:t>
            </a:r>
            <a:endParaRPr sz="3000" dirty="0">
              <a:solidFill>
                <a:schemeClr val="lt2"/>
              </a:solidFill>
            </a:endParaRPr>
          </a:p>
        </p:txBody>
      </p:sp>
      <p:sp>
        <p:nvSpPr>
          <p:cNvPr id="220" name="Google Shape;220;p39"/>
          <p:cNvSpPr txBox="1">
            <a:spLocks noGrp="1"/>
          </p:cNvSpPr>
          <p:nvPr>
            <p:ph type="title" idx="7"/>
          </p:nvPr>
        </p:nvSpPr>
        <p:spPr>
          <a:xfrm>
            <a:off x="505874" y="2987514"/>
            <a:ext cx="1544700" cy="594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rPr>
              <a:t>04</a:t>
            </a:r>
          </a:p>
        </p:txBody>
      </p:sp>
      <p:sp>
        <p:nvSpPr>
          <p:cNvPr id="221" name="Google Shape;221;p39"/>
          <p:cNvSpPr txBox="1">
            <a:spLocks noGrp="1"/>
          </p:cNvSpPr>
          <p:nvPr>
            <p:ph type="title" idx="13"/>
          </p:nvPr>
        </p:nvSpPr>
        <p:spPr>
          <a:xfrm>
            <a:off x="6136472" y="3029625"/>
            <a:ext cx="1544700" cy="594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rPr>
              <a:t>06</a:t>
            </a:r>
            <a:endParaRPr sz="3000" dirty="0">
              <a:solidFill>
                <a:schemeClr val="lt2"/>
              </a:solidFill>
            </a:endParaRPr>
          </a:p>
        </p:txBody>
      </p:sp>
      <p:cxnSp>
        <p:nvCxnSpPr>
          <p:cNvPr id="222" name="Google Shape;222;p39"/>
          <p:cNvCxnSpPr>
            <a:cxnSpLocks/>
          </p:cNvCxnSpPr>
          <p:nvPr/>
        </p:nvCxnSpPr>
        <p:spPr>
          <a:xfrm>
            <a:off x="0" y="751087"/>
            <a:ext cx="7581245" cy="0"/>
          </a:xfrm>
          <a:prstGeom prst="straightConnector1">
            <a:avLst/>
          </a:prstGeom>
          <a:noFill/>
          <a:ln w="9525" cap="flat" cmpd="sng">
            <a:solidFill>
              <a:schemeClr val="lt2"/>
            </a:solidFill>
            <a:prstDash val="solid"/>
            <a:round/>
            <a:headEnd type="none" w="med" len="med"/>
            <a:tailEnd type="none" w="med" len="med"/>
          </a:ln>
        </p:spPr>
      </p:cxnSp>
      <p:pic>
        <p:nvPicPr>
          <p:cNvPr id="223" name="Google Shape;223;p39"/>
          <p:cNvPicPr preferRelativeResize="0"/>
          <p:nvPr/>
        </p:nvPicPr>
        <p:blipFill rotWithShape="1">
          <a:blip r:embed="rId3">
            <a:alphaModFix/>
          </a:blip>
          <a:srcRect t="11900" b="11908"/>
          <a:stretch/>
        </p:blipFill>
        <p:spPr>
          <a:xfrm rot="-9537191" flipH="1">
            <a:off x="7367337" y="702235"/>
            <a:ext cx="1820482" cy="1288261"/>
          </a:xfrm>
          <a:prstGeom prst="rect">
            <a:avLst/>
          </a:prstGeom>
          <a:noFill/>
          <a:ln>
            <a:noFill/>
          </a:ln>
          <a:effectLst>
            <a:outerShdw blurRad="57150" dist="476250" dir="5400000" algn="bl" rotWithShape="0">
              <a:srgbClr val="000000">
                <a:alpha val="27000"/>
              </a:srgbClr>
            </a:outerShdw>
          </a:effectLst>
        </p:spPr>
      </p:pic>
      <p:pic>
        <p:nvPicPr>
          <p:cNvPr id="224" name="Google Shape;224;p39"/>
          <p:cNvPicPr preferRelativeResize="0"/>
          <p:nvPr/>
        </p:nvPicPr>
        <p:blipFill rotWithShape="1">
          <a:blip r:embed="rId4">
            <a:alphaModFix/>
          </a:blip>
          <a:srcRect t="17324" b="17324"/>
          <a:stretch/>
        </p:blipFill>
        <p:spPr>
          <a:xfrm rot="8754885">
            <a:off x="-48175" y="4294781"/>
            <a:ext cx="860231" cy="622239"/>
          </a:xfrm>
          <a:prstGeom prst="rect">
            <a:avLst/>
          </a:prstGeom>
          <a:noFill/>
          <a:ln>
            <a:noFill/>
          </a:ln>
          <a:effectLst>
            <a:outerShdw blurRad="57150" dist="476250" dir="5400000" algn="bl" rotWithShape="0">
              <a:srgbClr val="000000">
                <a:alpha val="27000"/>
              </a:srgbClr>
            </a:outerShdw>
          </a:effectLst>
        </p:spPr>
      </p:pic>
      <p:pic>
        <p:nvPicPr>
          <p:cNvPr id="225" name="Google Shape;225;p39"/>
          <p:cNvPicPr preferRelativeResize="0"/>
          <p:nvPr/>
        </p:nvPicPr>
        <p:blipFill rotWithShape="1">
          <a:blip r:embed="rId5">
            <a:alphaModFix/>
          </a:blip>
          <a:srcRect l="30201" t="27890" r="23361" b="27894"/>
          <a:stretch/>
        </p:blipFill>
        <p:spPr>
          <a:xfrm rot="10800000">
            <a:off x="7681172" y="138597"/>
            <a:ext cx="936600" cy="939023"/>
          </a:xfrm>
          <a:prstGeom prst="rect">
            <a:avLst/>
          </a:prstGeom>
          <a:noFill/>
          <a:ln>
            <a:noFill/>
          </a:ln>
          <a:effectLst>
            <a:outerShdw blurRad="57150" dist="647700" dir="3000000" algn="bl" rotWithShape="0">
              <a:srgbClr val="000000">
                <a:alpha val="28000"/>
              </a:srgbClr>
            </a:outerShdw>
          </a:effectLst>
        </p:spPr>
      </p:pic>
      <p:sp>
        <p:nvSpPr>
          <p:cNvPr id="3" name="Google Shape;207;p39">
            <a:extLst>
              <a:ext uri="{FF2B5EF4-FFF2-40B4-BE49-F238E27FC236}">
                <a16:creationId xmlns:a16="http://schemas.microsoft.com/office/drawing/2014/main" id="{BD37A804-4200-7507-FDFC-A142F19DE40F}"/>
              </a:ext>
            </a:extLst>
          </p:cNvPr>
          <p:cNvSpPr/>
          <p:nvPr/>
        </p:nvSpPr>
        <p:spPr>
          <a:xfrm>
            <a:off x="3813911" y="2949389"/>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p39">
            <a:extLst>
              <a:ext uri="{FF2B5EF4-FFF2-40B4-BE49-F238E27FC236}">
                <a16:creationId xmlns:a16="http://schemas.microsoft.com/office/drawing/2014/main" id="{3F1B0D3B-4371-44D4-02B4-E4BF32DC47B7}"/>
              </a:ext>
            </a:extLst>
          </p:cNvPr>
          <p:cNvSpPr txBox="1">
            <a:spLocks/>
          </p:cNvSpPr>
          <p:nvPr/>
        </p:nvSpPr>
        <p:spPr>
          <a:xfrm>
            <a:off x="6091352" y="1322325"/>
            <a:ext cx="1544700" cy="59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anrope"/>
              <a:buNone/>
              <a:defRPr sz="4000" b="0" i="0" u="none" strike="noStrike" cap="none">
                <a:solidFill>
                  <a:schemeClr val="accent1"/>
                </a:solidFill>
                <a:latin typeface="Manrope"/>
                <a:ea typeface="Manrope"/>
                <a:cs typeface="Manrope"/>
                <a:sym typeface="Manrope"/>
              </a:defRPr>
            </a:lvl1pPr>
            <a:lvl2pPr marR="0" lvl="1"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2pPr>
            <a:lvl3pPr marR="0" lvl="2"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3pPr>
            <a:lvl4pPr marR="0" lvl="3"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4pPr>
            <a:lvl5pPr marR="0" lvl="4"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5pPr>
            <a:lvl6pPr marR="0" lvl="5"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6pPr>
            <a:lvl7pPr marR="0" lvl="6"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7pPr>
            <a:lvl8pPr marR="0" lvl="7"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8pPr>
            <a:lvl9pPr marR="0" lvl="8"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9pPr>
          </a:lstStyle>
          <a:p>
            <a:r>
              <a:rPr lang="en" sz="3000" dirty="0">
                <a:solidFill>
                  <a:schemeClr val="lt2"/>
                </a:solidFill>
              </a:rPr>
              <a:t>03</a:t>
            </a:r>
          </a:p>
        </p:txBody>
      </p:sp>
      <p:sp>
        <p:nvSpPr>
          <p:cNvPr id="5" name="Google Shape;207;p39">
            <a:extLst>
              <a:ext uri="{FF2B5EF4-FFF2-40B4-BE49-F238E27FC236}">
                <a16:creationId xmlns:a16="http://schemas.microsoft.com/office/drawing/2014/main" id="{52C64AFB-6BA4-672E-C4FF-5CFDE2C27EB1}"/>
              </a:ext>
            </a:extLst>
          </p:cNvPr>
          <p:cNvSpPr/>
          <p:nvPr/>
        </p:nvSpPr>
        <p:spPr>
          <a:xfrm>
            <a:off x="6535188" y="1219437"/>
            <a:ext cx="731400" cy="731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p39">
            <a:extLst>
              <a:ext uri="{FF2B5EF4-FFF2-40B4-BE49-F238E27FC236}">
                <a16:creationId xmlns:a16="http://schemas.microsoft.com/office/drawing/2014/main" id="{EF800988-2776-D56F-6E29-441AEF694686}"/>
              </a:ext>
            </a:extLst>
          </p:cNvPr>
          <p:cNvSpPr txBox="1">
            <a:spLocks/>
          </p:cNvSpPr>
          <p:nvPr/>
        </p:nvSpPr>
        <p:spPr>
          <a:xfrm>
            <a:off x="2924880" y="2065859"/>
            <a:ext cx="2796970" cy="47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000"/>
              <a:buFont typeface="Manrope"/>
              <a:buNone/>
              <a:defRPr sz="2300" b="0" i="0" u="none" strike="noStrike" cap="none">
                <a:solidFill>
                  <a:schemeClr val="dk1"/>
                </a:solidFill>
                <a:latin typeface="Manrope"/>
                <a:ea typeface="Manrope"/>
                <a:cs typeface="Manrope"/>
                <a:sym typeface="Manrope"/>
              </a:defRPr>
            </a:lvl1pPr>
            <a:lvl2pPr marL="914400" marR="0" lvl="1" indent="-317500" algn="l" rtl="0">
              <a:lnSpc>
                <a:spcPct val="100000"/>
              </a:lnSpc>
              <a:spcBef>
                <a:spcPts val="0"/>
              </a:spcBef>
              <a:spcAft>
                <a:spcPts val="0"/>
              </a:spcAft>
              <a:buClr>
                <a:schemeClr val="dk2"/>
              </a:buClr>
              <a:buSzPts val="2000"/>
              <a:buFont typeface="Manrope"/>
              <a:buNone/>
              <a:defRPr sz="2000" b="0" i="0" u="none" strike="noStrike" cap="none">
                <a:solidFill>
                  <a:schemeClr val="dk1"/>
                </a:solidFill>
                <a:latin typeface="Manrope"/>
                <a:ea typeface="Manrope"/>
                <a:cs typeface="Manrope"/>
                <a:sym typeface="Manrope"/>
              </a:defRPr>
            </a:lvl2pPr>
            <a:lvl3pPr marL="1371600" marR="0" lvl="2"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3pPr>
            <a:lvl4pPr marL="1828800" marR="0" lvl="3"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4pPr>
            <a:lvl5pPr marL="2286000" marR="0" lvl="4"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5pPr>
            <a:lvl6pPr marL="2743200" marR="0" lvl="5"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6pPr>
            <a:lvl7pPr marL="3200400" marR="0" lvl="6"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7pPr>
            <a:lvl8pPr marL="3657600" marR="0" lvl="7"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8pPr>
            <a:lvl9pPr marL="4114800" marR="0" lvl="8"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9pPr>
          </a:lstStyle>
          <a:p>
            <a:pPr marL="0" indent="0">
              <a:spcAft>
                <a:spcPts val="1200"/>
              </a:spcAft>
            </a:pPr>
            <a:r>
              <a:rPr kumimoji="0" lang="en-US" altLang="en-US" sz="20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DATA ENRICHMENT</a:t>
            </a:r>
            <a:endParaRPr lang="en-IN" sz="2000" dirty="0"/>
          </a:p>
        </p:txBody>
      </p:sp>
      <p:sp>
        <p:nvSpPr>
          <p:cNvPr id="9" name="Google Shape;221;p39">
            <a:extLst>
              <a:ext uri="{FF2B5EF4-FFF2-40B4-BE49-F238E27FC236}">
                <a16:creationId xmlns:a16="http://schemas.microsoft.com/office/drawing/2014/main" id="{D99F2313-71E8-D05A-DEF9-296973D789B3}"/>
              </a:ext>
            </a:extLst>
          </p:cNvPr>
          <p:cNvSpPr txBox="1">
            <a:spLocks/>
          </p:cNvSpPr>
          <p:nvPr/>
        </p:nvSpPr>
        <p:spPr>
          <a:xfrm>
            <a:off x="3407261" y="3022137"/>
            <a:ext cx="1544700" cy="59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anrope"/>
              <a:buNone/>
              <a:defRPr sz="4000" b="0" i="0" u="none" strike="noStrike" cap="none">
                <a:solidFill>
                  <a:schemeClr val="accent1"/>
                </a:solidFill>
                <a:latin typeface="Manrope"/>
                <a:ea typeface="Manrope"/>
                <a:cs typeface="Manrope"/>
                <a:sym typeface="Manrope"/>
              </a:defRPr>
            </a:lvl1pPr>
            <a:lvl2pPr marR="0" lvl="1"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2pPr>
            <a:lvl3pPr marR="0" lvl="2"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3pPr>
            <a:lvl4pPr marR="0" lvl="3"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4pPr>
            <a:lvl5pPr marR="0" lvl="4"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5pPr>
            <a:lvl6pPr marR="0" lvl="5"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6pPr>
            <a:lvl7pPr marR="0" lvl="6"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7pPr>
            <a:lvl8pPr marR="0" lvl="7"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8pPr>
            <a:lvl9pPr marR="0" lvl="8" algn="ctr" rtl="0">
              <a:lnSpc>
                <a:spcPct val="100000"/>
              </a:lnSpc>
              <a:spcBef>
                <a:spcPts val="0"/>
              </a:spcBef>
              <a:spcAft>
                <a:spcPts val="0"/>
              </a:spcAft>
              <a:buClr>
                <a:schemeClr val="accent1"/>
              </a:buClr>
              <a:buSzPts val="4800"/>
              <a:buFont typeface="Manrope"/>
              <a:buNone/>
              <a:defRPr sz="4800" b="0" i="0" u="none" strike="noStrike" cap="none">
                <a:solidFill>
                  <a:schemeClr val="accent1"/>
                </a:solidFill>
                <a:latin typeface="Manrope"/>
                <a:ea typeface="Manrope"/>
                <a:cs typeface="Manrope"/>
                <a:sym typeface="Manrope"/>
              </a:defRPr>
            </a:lvl9pPr>
          </a:lstStyle>
          <a:p>
            <a:r>
              <a:rPr lang="en" sz="3000" dirty="0">
                <a:solidFill>
                  <a:schemeClr val="lt2"/>
                </a:solidFill>
              </a:rPr>
              <a:t>05</a:t>
            </a:r>
          </a:p>
        </p:txBody>
      </p:sp>
      <p:sp>
        <p:nvSpPr>
          <p:cNvPr id="10" name="Google Shape;217;p39">
            <a:extLst>
              <a:ext uri="{FF2B5EF4-FFF2-40B4-BE49-F238E27FC236}">
                <a16:creationId xmlns:a16="http://schemas.microsoft.com/office/drawing/2014/main" id="{074CE640-12AA-1CBC-F2AA-E6B6C4B7D8D3}"/>
              </a:ext>
            </a:extLst>
          </p:cNvPr>
          <p:cNvSpPr txBox="1">
            <a:spLocks/>
          </p:cNvSpPr>
          <p:nvPr/>
        </p:nvSpPr>
        <p:spPr>
          <a:xfrm>
            <a:off x="3097790" y="3688018"/>
            <a:ext cx="2273349" cy="768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2000"/>
              <a:buFont typeface="Manrope"/>
              <a:buNone/>
              <a:defRPr sz="2300" b="0" i="0" u="none" strike="noStrike" cap="none">
                <a:solidFill>
                  <a:schemeClr val="dk1"/>
                </a:solidFill>
                <a:latin typeface="Manrope"/>
                <a:ea typeface="Manrope"/>
                <a:cs typeface="Manrope"/>
                <a:sym typeface="Manrope"/>
              </a:defRPr>
            </a:lvl1pPr>
            <a:lvl2pPr marL="914400" marR="0" lvl="1" indent="-317500" algn="l" rtl="0">
              <a:lnSpc>
                <a:spcPct val="100000"/>
              </a:lnSpc>
              <a:spcBef>
                <a:spcPts val="0"/>
              </a:spcBef>
              <a:spcAft>
                <a:spcPts val="0"/>
              </a:spcAft>
              <a:buClr>
                <a:schemeClr val="dk2"/>
              </a:buClr>
              <a:buSzPts val="2000"/>
              <a:buFont typeface="Manrope"/>
              <a:buNone/>
              <a:defRPr sz="2000" b="0" i="0" u="none" strike="noStrike" cap="none">
                <a:solidFill>
                  <a:schemeClr val="dk1"/>
                </a:solidFill>
                <a:latin typeface="Manrope"/>
                <a:ea typeface="Manrope"/>
                <a:cs typeface="Manrope"/>
                <a:sym typeface="Manrope"/>
              </a:defRPr>
            </a:lvl2pPr>
            <a:lvl3pPr marL="1371600" marR="0" lvl="2"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3pPr>
            <a:lvl4pPr marL="1828800" marR="0" lvl="3"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4pPr>
            <a:lvl5pPr marL="2286000" marR="0" lvl="4"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5pPr>
            <a:lvl6pPr marL="2743200" marR="0" lvl="5"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6pPr>
            <a:lvl7pPr marL="3200400" marR="0" lvl="6"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7pPr>
            <a:lvl8pPr marL="3657600" marR="0" lvl="7"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8pPr>
            <a:lvl9pPr marL="4114800" marR="0" lvl="8" indent="-317500" algn="l" rtl="0">
              <a:lnSpc>
                <a:spcPct val="100000"/>
              </a:lnSpc>
              <a:spcBef>
                <a:spcPts val="0"/>
              </a:spcBef>
              <a:spcAft>
                <a:spcPts val="0"/>
              </a:spcAft>
              <a:buClr>
                <a:schemeClr val="dk1"/>
              </a:buClr>
              <a:buSzPts val="2000"/>
              <a:buFont typeface="Manrope"/>
              <a:buNone/>
              <a:defRPr sz="2000" b="0" i="0" u="none" strike="noStrike" cap="none">
                <a:solidFill>
                  <a:schemeClr val="dk1"/>
                </a:solidFill>
                <a:latin typeface="Manrope"/>
                <a:ea typeface="Manrope"/>
                <a:cs typeface="Manrope"/>
                <a:sym typeface="Manrope"/>
              </a:defRPr>
            </a:lvl9pPr>
          </a:lstStyle>
          <a:p>
            <a:pPr marL="0" indent="0">
              <a:spcAft>
                <a:spcPts val="1200"/>
              </a:spcAft>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CUSTOMER SEGMENTATION</a:t>
            </a:r>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9" name="Google Shape;209;p39"/>
          <p:cNvSpPr txBox="1">
            <a:spLocks noGrp="1"/>
          </p:cNvSpPr>
          <p:nvPr>
            <p:ph type="title"/>
          </p:nvPr>
        </p:nvSpPr>
        <p:spPr>
          <a:xfrm>
            <a:off x="-7232" y="156787"/>
            <a:ext cx="7730598" cy="594300"/>
          </a:xfrm>
          <a:prstGeom prst="rect">
            <a:avLst/>
          </a:prstGeom>
        </p:spPr>
        <p:txBody>
          <a:bodyPr spcFirstLastPara="1" wrap="square" lIns="91425" tIns="91425" rIns="91425" bIns="91425" anchor="t" anchorCtr="0">
            <a:noAutofit/>
          </a:bodyPr>
          <a:lstStyle/>
          <a:p>
            <a:r>
              <a:rPr lang="en-IN" sz="3200" b="1" dirty="0">
                <a:solidFill>
                  <a:schemeClr val="tx2"/>
                </a:solidFill>
                <a:latin typeface="Arial" panose="020B0604020202020204" pitchFamily="34" charset="0"/>
                <a:cs typeface="Arial" panose="020B0604020202020204" pitchFamily="34" charset="0"/>
              </a:rPr>
              <a:t>ANALYTICAL APPROACH AND TOOLS</a:t>
            </a:r>
          </a:p>
        </p:txBody>
      </p:sp>
      <p:cxnSp>
        <p:nvCxnSpPr>
          <p:cNvPr id="222" name="Google Shape;222;p39"/>
          <p:cNvCxnSpPr>
            <a:cxnSpLocks/>
          </p:cNvCxnSpPr>
          <p:nvPr/>
        </p:nvCxnSpPr>
        <p:spPr>
          <a:xfrm>
            <a:off x="0" y="751087"/>
            <a:ext cx="7581245" cy="0"/>
          </a:xfrm>
          <a:prstGeom prst="straightConnector1">
            <a:avLst/>
          </a:prstGeom>
          <a:noFill/>
          <a:ln w="9525" cap="flat" cmpd="sng">
            <a:solidFill>
              <a:schemeClr val="lt2"/>
            </a:solidFill>
            <a:prstDash val="solid"/>
            <a:round/>
            <a:headEnd type="none" w="med" len="med"/>
            <a:tailEnd type="none" w="med" len="med"/>
          </a:ln>
        </p:spPr>
      </p:cxnSp>
      <p:sp>
        <p:nvSpPr>
          <p:cNvPr id="25" name="TextBox 24">
            <a:extLst>
              <a:ext uri="{FF2B5EF4-FFF2-40B4-BE49-F238E27FC236}">
                <a16:creationId xmlns:a16="http://schemas.microsoft.com/office/drawing/2014/main" id="{4319CDC7-144C-53DA-CFD3-4923F79916F3}"/>
              </a:ext>
            </a:extLst>
          </p:cNvPr>
          <p:cNvSpPr txBox="1"/>
          <p:nvPr/>
        </p:nvSpPr>
        <p:spPr>
          <a:xfrm>
            <a:off x="51710" y="1393973"/>
            <a:ext cx="5739164" cy="2591030"/>
          </a:xfrm>
          <a:prstGeom prst="rect">
            <a:avLst/>
          </a:prstGeom>
          <a:noFill/>
        </p:spPr>
        <p:txBody>
          <a:bodyPr wrap="square">
            <a:spAutoFit/>
          </a:bodyPr>
          <a:lstStyle/>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DATA CLEANING</a:t>
            </a:r>
            <a:r>
              <a:rPr lang="en-US"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 </a:t>
            </a:r>
            <a:r>
              <a:rPr lang="en-US" kern="100" dirty="0">
                <a:solidFill>
                  <a:srgbClr val="E7E6E6"/>
                </a:solidFill>
                <a:effectLst/>
                <a:latin typeface="Arial" panose="020B0604020202020204" pitchFamily="34" charset="0"/>
                <a:ea typeface="Calibri" panose="020F0502020204030204" pitchFamily="34" charset="0"/>
                <a:cs typeface="Times New Roman" panose="02020603050405020304" pitchFamily="18" charset="0"/>
              </a:rPr>
              <a:t>Removed inconsistent and missing values using FILTER and IFERROR to prepare the dataset for further analysis. Utilized remove duplicates to ensure data accuracy.</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DATA ENRICHMENT</a:t>
            </a:r>
            <a:r>
              <a:rPr lang="en-US"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t>
            </a:r>
            <a:r>
              <a:rPr lang="en-US" kern="100" dirty="0">
                <a:solidFill>
                  <a:srgbClr val="E7E6E6"/>
                </a:solidFill>
                <a:effectLst/>
                <a:latin typeface="Arial" panose="020B0604020202020204" pitchFamily="34" charset="0"/>
                <a:ea typeface="Calibri" panose="020F0502020204030204" pitchFamily="34" charset="0"/>
                <a:cs typeface="Times New Roman" panose="02020603050405020304" pitchFamily="18" charset="0"/>
              </a:rPr>
              <a:t> Enhanced the dataset by adding country names using VLOOKUP to cross-reference country codes and names, ensuring each restaurant entry had the corresponding country name. Also used String functions to customize the cost .</a:t>
            </a:r>
          </a:p>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DESCRIPTIVE ANALYSIS</a:t>
            </a:r>
            <a:r>
              <a:rPr lang="en-US" b="1"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a:t>
            </a:r>
            <a:r>
              <a:rPr lang="en-US" kern="100"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 </a:t>
            </a:r>
            <a:r>
              <a:rPr lang="en-US" kern="100" dirty="0">
                <a:solidFill>
                  <a:srgbClr val="E7E6E6"/>
                </a:solidFill>
                <a:effectLst/>
                <a:latin typeface="Arial" panose="020B0604020202020204" pitchFamily="34" charset="0"/>
                <a:ea typeface="Calibri" panose="020F0502020204030204" pitchFamily="34" charset="0"/>
                <a:cs typeface="Times New Roman" panose="02020603050405020304" pitchFamily="18" charset="0"/>
              </a:rPr>
              <a:t>Generated summary statistics using functions like AVERAGE, MAX, COUNT, and SUM to understand the central tendency and distribution of numerical attributes.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 descr="Image">
            <a:extLst>
              <a:ext uri="{FF2B5EF4-FFF2-40B4-BE49-F238E27FC236}">
                <a16:creationId xmlns:a16="http://schemas.microsoft.com/office/drawing/2014/main" id="{09627210-9792-EAAF-3404-F3C435174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967" y="991241"/>
            <a:ext cx="2937606" cy="34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52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9" name="Google Shape;209;p39"/>
          <p:cNvSpPr txBox="1">
            <a:spLocks noGrp="1"/>
          </p:cNvSpPr>
          <p:nvPr>
            <p:ph type="title"/>
          </p:nvPr>
        </p:nvSpPr>
        <p:spPr>
          <a:xfrm>
            <a:off x="-7232" y="156787"/>
            <a:ext cx="7730598" cy="594300"/>
          </a:xfrm>
          <a:prstGeom prst="rect">
            <a:avLst/>
          </a:prstGeom>
        </p:spPr>
        <p:txBody>
          <a:bodyPr spcFirstLastPara="1" wrap="square" lIns="91425" tIns="91425" rIns="91425" bIns="91425" anchor="t" anchorCtr="0">
            <a:noAutofit/>
          </a:bodyPr>
          <a:lstStyle/>
          <a:p>
            <a:r>
              <a:rPr lang="en-IN" sz="3200" b="1" dirty="0">
                <a:solidFill>
                  <a:schemeClr val="tx2"/>
                </a:solidFill>
                <a:latin typeface="Arial" panose="020B0604020202020204" pitchFamily="34" charset="0"/>
                <a:cs typeface="Arial" panose="020B0604020202020204" pitchFamily="34" charset="0"/>
              </a:rPr>
              <a:t>ANALYTICAL APPROACH AND TOOLS</a:t>
            </a:r>
          </a:p>
        </p:txBody>
      </p:sp>
      <p:cxnSp>
        <p:nvCxnSpPr>
          <p:cNvPr id="222" name="Google Shape;222;p39"/>
          <p:cNvCxnSpPr>
            <a:cxnSpLocks/>
          </p:cNvCxnSpPr>
          <p:nvPr/>
        </p:nvCxnSpPr>
        <p:spPr>
          <a:xfrm>
            <a:off x="0" y="751087"/>
            <a:ext cx="7581245" cy="0"/>
          </a:xfrm>
          <a:prstGeom prst="straightConnector1">
            <a:avLst/>
          </a:prstGeom>
          <a:noFill/>
          <a:ln w="9525" cap="flat" cmpd="sng">
            <a:solidFill>
              <a:schemeClr val="lt2"/>
            </a:solidFill>
            <a:prstDash val="solid"/>
            <a:round/>
            <a:headEnd type="none" w="med" len="med"/>
            <a:tailEnd type="none" w="med" len="med"/>
          </a:ln>
        </p:spPr>
      </p:cxnSp>
      <p:sp>
        <p:nvSpPr>
          <p:cNvPr id="25" name="TextBox 24">
            <a:extLst>
              <a:ext uri="{FF2B5EF4-FFF2-40B4-BE49-F238E27FC236}">
                <a16:creationId xmlns:a16="http://schemas.microsoft.com/office/drawing/2014/main" id="{4319CDC7-144C-53DA-CFD3-4923F79916F3}"/>
              </a:ext>
            </a:extLst>
          </p:cNvPr>
          <p:cNvSpPr txBox="1"/>
          <p:nvPr/>
        </p:nvSpPr>
        <p:spPr>
          <a:xfrm>
            <a:off x="51709" y="1251301"/>
            <a:ext cx="5758155" cy="2816412"/>
          </a:xfrm>
          <a:prstGeom prst="rect">
            <a:avLst/>
          </a:prstGeom>
          <a:noFill/>
        </p:spPr>
        <p:txBody>
          <a:bodyPr wrap="square">
            <a:spAutoFit/>
          </a:bodyPr>
          <a:lstStyle/>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mj-lt"/>
                <a:ea typeface="Calibri" panose="020F0502020204030204" pitchFamily="34" charset="0"/>
                <a:cs typeface="Times New Roman" panose="02020603050405020304" pitchFamily="18" charset="0"/>
              </a:rPr>
              <a:t>CATEGORICAL ANALYSIS</a:t>
            </a:r>
            <a:r>
              <a:rPr lang="en-US" b="1" kern="100" dirty="0">
                <a:solidFill>
                  <a:srgbClr val="E7E6E6"/>
                </a:solidFill>
                <a:effectLst/>
                <a:latin typeface="+mj-lt"/>
                <a:ea typeface="Calibri" panose="020F0502020204030204" pitchFamily="34" charset="0"/>
                <a:cs typeface="Times New Roman" panose="02020603050405020304" pitchFamily="18" charset="0"/>
              </a:rPr>
              <a:t>:-</a:t>
            </a:r>
            <a:r>
              <a:rPr lang="en-US" kern="100" dirty="0">
                <a:solidFill>
                  <a:srgbClr val="E7E6E6"/>
                </a:solidFill>
                <a:effectLst/>
                <a:latin typeface="+mj-lt"/>
                <a:ea typeface="Calibri" panose="020F0502020204030204" pitchFamily="34" charset="0"/>
                <a:cs typeface="Times New Roman" panose="02020603050405020304" pitchFamily="18" charset="0"/>
              </a:rPr>
              <a:t> Identified categorical columns like Country, City, Cuisine, Price Range and performed frequency counts to understand the distribution using COUNTIF. </a:t>
            </a:r>
            <a:endParaRPr lang="en-IN" kern="100" dirty="0">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mj-lt"/>
                <a:ea typeface="Calibri" panose="020F0502020204030204" pitchFamily="34" charset="0"/>
                <a:cs typeface="Times New Roman" panose="02020603050405020304" pitchFamily="18" charset="0"/>
              </a:rPr>
              <a:t>CUSTOMER SEGMENTATION</a:t>
            </a:r>
            <a:r>
              <a:rPr lang="en-US" b="1" kern="100" dirty="0">
                <a:solidFill>
                  <a:srgbClr val="E7E6E6"/>
                </a:solidFill>
                <a:effectLst/>
                <a:latin typeface="+mj-lt"/>
                <a:ea typeface="Calibri" panose="020F0502020204030204" pitchFamily="34" charset="0"/>
                <a:cs typeface="Times New Roman" panose="02020603050405020304" pitchFamily="18" charset="0"/>
              </a:rPr>
              <a:t>:-</a:t>
            </a:r>
            <a:r>
              <a:rPr lang="en-US" kern="100" dirty="0">
                <a:solidFill>
                  <a:srgbClr val="E7E6E6"/>
                </a:solidFill>
                <a:effectLst/>
                <a:latin typeface="+mj-lt"/>
                <a:ea typeface="Calibri" panose="020F0502020204030204" pitchFamily="34" charset="0"/>
                <a:cs typeface="Times New Roman" panose="02020603050405020304" pitchFamily="18" charset="0"/>
              </a:rPr>
              <a:t> Applied SORT and FILTER functions to classify restaurants based on various criteria such as rating, price range, and availability of online delivery or table booking. </a:t>
            </a:r>
            <a:endParaRPr lang="en-IN" kern="100" dirty="0">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Clr>
                <a:srgbClr val="FFC000"/>
              </a:buClr>
              <a:buFont typeface="Wingdings" panose="05000000000000000000" pitchFamily="2" charset="2"/>
              <a:buChar char="Ø"/>
              <a:tabLst>
                <a:tab pos="457200" algn="l"/>
              </a:tabLst>
            </a:pPr>
            <a:r>
              <a:rPr lang="en-US" b="1" u="sng" kern="100" dirty="0">
                <a:solidFill>
                  <a:schemeClr val="tx2"/>
                </a:solidFill>
                <a:effectLst/>
                <a:latin typeface="+mj-lt"/>
                <a:ea typeface="Calibri" panose="020F0502020204030204" pitchFamily="34" charset="0"/>
                <a:cs typeface="Times New Roman" panose="02020603050405020304" pitchFamily="18" charset="0"/>
              </a:rPr>
              <a:t>VISUALIZATION</a:t>
            </a:r>
            <a:r>
              <a:rPr lang="en-US" b="1" kern="100" dirty="0">
                <a:solidFill>
                  <a:srgbClr val="E7E6E6"/>
                </a:solidFill>
                <a:effectLst/>
                <a:latin typeface="+mj-lt"/>
                <a:ea typeface="Calibri" panose="020F0502020204030204" pitchFamily="34" charset="0"/>
                <a:cs typeface="Times New Roman" panose="02020603050405020304" pitchFamily="18" charset="0"/>
              </a:rPr>
              <a:t>:-</a:t>
            </a:r>
            <a:r>
              <a:rPr lang="en-US" kern="100" dirty="0">
                <a:solidFill>
                  <a:srgbClr val="E7E6E6"/>
                </a:solidFill>
                <a:effectLst/>
                <a:latin typeface="+mj-lt"/>
                <a:ea typeface="Calibri" panose="020F0502020204030204" pitchFamily="34" charset="0"/>
                <a:cs typeface="Times New Roman" panose="02020603050405020304" pitchFamily="18" charset="0"/>
              </a:rPr>
              <a:t> Created dynamic charts and dashboards using Pivot Charts, Bar Charts, Column Charts for data representation, enabling interactive data exploration. Applied Conditional Formatting to highlight key metrics and trends visually.</a:t>
            </a:r>
            <a:endParaRPr lang="en-IN" kern="100" dirty="0">
              <a:effectLst/>
              <a:latin typeface="+mj-lt"/>
              <a:ea typeface="Calibri" panose="020F0502020204030204" pitchFamily="34" charset="0"/>
              <a:cs typeface="Times New Roman" panose="02020603050405020304" pitchFamily="18" charset="0"/>
            </a:endParaRPr>
          </a:p>
        </p:txBody>
      </p:sp>
      <p:pic>
        <p:nvPicPr>
          <p:cNvPr id="2050" name="Picture 2" descr="The Top 10 Data Analysis Tools You Can Use in 2022">
            <a:extLst>
              <a:ext uri="{FF2B5EF4-FFF2-40B4-BE49-F238E27FC236}">
                <a16:creationId xmlns:a16="http://schemas.microsoft.com/office/drawing/2014/main" id="{33ACCDE6-4CCE-8058-EEE6-74D2EE561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867" y="1251301"/>
            <a:ext cx="2896880" cy="2622014"/>
          </a:xfrm>
          <a:prstGeom prst="rect">
            <a:avLst/>
          </a:prstGeom>
          <a:noFill/>
          <a:scene3d>
            <a:camera prst="orthographicFront"/>
            <a:lightRig rig="threePt" dir="t"/>
          </a:scene3d>
          <a:sp3d>
            <a:bevelB w="165100" prst="coolSlant"/>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9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4" name="Title 3">
            <a:extLst>
              <a:ext uri="{FF2B5EF4-FFF2-40B4-BE49-F238E27FC236}">
                <a16:creationId xmlns:a16="http://schemas.microsoft.com/office/drawing/2014/main" id="{2B8036D3-4C99-6D86-0675-386B3062CF8C}"/>
              </a:ext>
            </a:extLst>
          </p:cNvPr>
          <p:cNvSpPr>
            <a:spLocks noGrp="1"/>
          </p:cNvSpPr>
          <p:nvPr>
            <p:ph type="title"/>
          </p:nvPr>
        </p:nvSpPr>
        <p:spPr>
          <a:xfrm>
            <a:off x="-468726" y="354815"/>
            <a:ext cx="6077486" cy="431631"/>
          </a:xfrm>
        </p:spPr>
        <p:txBody>
          <a:bodyPr/>
          <a:lstStyle/>
          <a:p>
            <a:r>
              <a:rPr lang="en-IN" sz="2400" b="1"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OBJECTIVE QUESTION ANALYSIS</a:t>
            </a:r>
            <a:br>
              <a:rPr lang="en-IN" sz="2400" b="1"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br>
            <a:endParaRPr lang="en-IN" sz="2400" dirty="0">
              <a:solidFill>
                <a:schemeClr val="tx2"/>
              </a:solidFill>
            </a:endParaRPr>
          </a:p>
        </p:txBody>
      </p:sp>
      <p:cxnSp>
        <p:nvCxnSpPr>
          <p:cNvPr id="6" name="Google Shape;222;p39">
            <a:extLst>
              <a:ext uri="{FF2B5EF4-FFF2-40B4-BE49-F238E27FC236}">
                <a16:creationId xmlns:a16="http://schemas.microsoft.com/office/drawing/2014/main" id="{B2148188-0588-F783-4F98-9B0AF60FA2A5}"/>
              </a:ext>
            </a:extLst>
          </p:cNvPr>
          <p:cNvCxnSpPr>
            <a:cxnSpLocks/>
          </p:cNvCxnSpPr>
          <p:nvPr/>
        </p:nvCxnSpPr>
        <p:spPr>
          <a:xfrm>
            <a:off x="0" y="592662"/>
            <a:ext cx="5071462" cy="0"/>
          </a:xfrm>
          <a:prstGeom prst="straightConnector1">
            <a:avLst/>
          </a:prstGeom>
          <a:noFill/>
          <a:ln w="9525" cap="flat" cmpd="sng">
            <a:solidFill>
              <a:schemeClr val="lt2"/>
            </a:solidFill>
            <a:prstDash val="solid"/>
            <a:round/>
            <a:headEnd type="none" w="med" len="med"/>
            <a:tailEnd type="none" w="med" len="med"/>
          </a:ln>
        </p:spPr>
      </p:cxnSp>
      <p:sp>
        <p:nvSpPr>
          <p:cNvPr id="3" name="TextBox 2">
            <a:extLst>
              <a:ext uri="{FF2B5EF4-FFF2-40B4-BE49-F238E27FC236}">
                <a16:creationId xmlns:a16="http://schemas.microsoft.com/office/drawing/2014/main" id="{D4C5CE21-7DAA-F6E6-3B2C-C2F69CF0396F}"/>
              </a:ext>
            </a:extLst>
          </p:cNvPr>
          <p:cNvSpPr txBox="1"/>
          <p:nvPr/>
        </p:nvSpPr>
        <p:spPr>
          <a:xfrm>
            <a:off x="372893" y="894590"/>
            <a:ext cx="5567464" cy="3489225"/>
          </a:xfrm>
          <a:prstGeom prst="rect">
            <a:avLst/>
          </a:prstGeom>
          <a:noFill/>
        </p:spPr>
        <p:txBody>
          <a:bodyPr wrap="square">
            <a:spAutoFit/>
          </a:bodyPr>
          <a:lstStyle/>
          <a:p>
            <a:pPr algn="just"/>
            <a:r>
              <a:rPr lang="en-US" sz="1600" dirty="0">
                <a:solidFill>
                  <a:srgbClr val="FFC000"/>
                </a:solidFill>
                <a:latin typeface="+mj-lt"/>
                <a:ea typeface="Tahoma" panose="020B0604030504040204" pitchFamily="34" charset="0"/>
                <a:cs typeface="Tahoma" panose="020B0604030504040204" pitchFamily="34" charset="0"/>
              </a:rPr>
              <a:t>Global Footprint and Expansion Opportunities </a:t>
            </a:r>
          </a:p>
          <a:p>
            <a:pPr algn="just"/>
            <a:endParaRPr lang="en-US" sz="1600" dirty="0">
              <a:solidFill>
                <a:schemeClr val="accent3"/>
              </a:solidFill>
              <a:latin typeface="+mj-lt"/>
              <a:ea typeface="Tahoma" panose="020B0604030504040204" pitchFamily="34" charset="0"/>
              <a:cs typeface="Tahoma" panose="020B0604030504040204" pitchFamily="34" charset="0"/>
            </a:endParaRPr>
          </a:p>
          <a:p>
            <a:pPr marL="285750" indent="-285750" algn="just">
              <a:lnSpc>
                <a:spcPct val="150000"/>
              </a:lnSpc>
              <a:buClr>
                <a:srgbClr val="FFC000"/>
              </a:buClr>
              <a:buFont typeface="Wingdings" panose="05000000000000000000" pitchFamily="2" charset="2"/>
              <a:buChar char="Ø"/>
            </a:pPr>
            <a:r>
              <a:rPr lang="en-US" sz="1600" dirty="0">
                <a:solidFill>
                  <a:srgbClr val="FFC000"/>
                </a:solidFill>
                <a:latin typeface="+mj-lt"/>
                <a:ea typeface="Tahoma" panose="020B0604030504040204" pitchFamily="34" charset="0"/>
                <a:cs typeface="Tahoma" panose="020B0604030504040204" pitchFamily="34" charset="0"/>
              </a:rPr>
              <a:t>Zomato's Presence</a:t>
            </a:r>
            <a:r>
              <a:rPr lang="en-US" sz="1600" dirty="0">
                <a:solidFill>
                  <a:schemeClr val="accent3"/>
                </a:solidFill>
                <a:latin typeface="+mj-lt"/>
                <a:ea typeface="Tahoma" panose="020B0604030504040204" pitchFamily="34" charset="0"/>
                <a:cs typeface="Tahoma" panose="020B0604030504040204" pitchFamily="34" charset="0"/>
              </a:rPr>
              <a:t>: Identified countries with the highest concentration of restaurants through a pivot table analysis.</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latin typeface="+mj-lt"/>
                <a:ea typeface="Tahoma" panose="020B0604030504040204" pitchFamily="34" charset="0"/>
                <a:cs typeface="Tahoma" panose="020B0604030504040204" pitchFamily="34" charset="0"/>
              </a:rPr>
              <a:t>Growth Potential</a:t>
            </a:r>
            <a:r>
              <a:rPr lang="en-US" sz="1600" dirty="0">
                <a:solidFill>
                  <a:schemeClr val="accent3"/>
                </a:solidFill>
                <a:latin typeface="+mj-lt"/>
                <a:ea typeface="Tahoma" panose="020B0604030504040204" pitchFamily="34" charset="0"/>
                <a:cs typeface="Tahoma" panose="020B0604030504040204" pitchFamily="34" charset="0"/>
              </a:rPr>
              <a:t>: Highlighted countries with fewer restaurants as potential expansion targets.</a:t>
            </a:r>
          </a:p>
          <a:p>
            <a:pPr marL="285750" indent="-285750" algn="just">
              <a:lnSpc>
                <a:spcPct val="150000"/>
              </a:lnSpc>
              <a:buClr>
                <a:srgbClr val="FFC000"/>
              </a:buClr>
              <a:buFont typeface="Wingdings" panose="05000000000000000000" pitchFamily="2" charset="2"/>
              <a:buChar char="Ø"/>
            </a:pPr>
            <a:r>
              <a:rPr lang="en-US" sz="1600" dirty="0">
                <a:solidFill>
                  <a:srgbClr val="FFC000"/>
                </a:solidFill>
                <a:latin typeface="+mj-lt"/>
                <a:ea typeface="Tahoma" panose="020B0604030504040204" pitchFamily="34" charset="0"/>
                <a:cs typeface="Tahoma" panose="020B0604030504040204" pitchFamily="34" charset="0"/>
              </a:rPr>
              <a:t>Expansion Trends</a:t>
            </a:r>
            <a:r>
              <a:rPr lang="en-US" sz="1600" dirty="0">
                <a:solidFill>
                  <a:schemeClr val="accent3"/>
                </a:solidFill>
                <a:latin typeface="+mj-lt"/>
                <a:ea typeface="Tahoma" panose="020B0604030504040204" pitchFamily="34" charset="0"/>
                <a:cs typeface="Tahoma" panose="020B0604030504040204" pitchFamily="34" charset="0"/>
              </a:rPr>
              <a:t>: Analyzed yearly restaurant additions to understand growth patterns and inform future strategy.</a:t>
            </a:r>
            <a:endParaRPr lang="en-IN" sz="1600" dirty="0">
              <a:solidFill>
                <a:schemeClr val="accent3"/>
              </a:solidFill>
              <a:latin typeface="+mj-lt"/>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FB15C552-A740-E3EF-1803-ED33FBFBA7C0}"/>
              </a:ext>
            </a:extLst>
          </p:cNvPr>
          <p:cNvPicPr>
            <a:picLocks noChangeAspect="1"/>
          </p:cNvPicPr>
          <p:nvPr/>
        </p:nvPicPr>
        <p:blipFill>
          <a:blip r:embed="rId3"/>
          <a:stretch>
            <a:fillRect/>
          </a:stretch>
        </p:blipFill>
        <p:spPr>
          <a:xfrm>
            <a:off x="6206701" y="1352373"/>
            <a:ext cx="2775171" cy="2811066"/>
          </a:xfrm>
          <a:prstGeom prst="rect">
            <a:avLst/>
          </a:prstGeom>
        </p:spPr>
      </p:pic>
    </p:spTree>
  </p:cSld>
  <p:clrMapOvr>
    <a:masterClrMapping/>
  </p:clrMapOvr>
</p:sld>
</file>

<file path=ppt/theme/theme1.xml><?xml version="1.0" encoding="utf-8"?>
<a:theme xmlns:a="http://schemas.openxmlformats.org/drawingml/2006/main" name="Recipes for Italian Cheese Month by Slidesgo">
  <a:themeElements>
    <a:clrScheme name="Simple Light">
      <a:dk1>
        <a:srgbClr val="FFF2CC"/>
      </a:dk1>
      <a:lt1>
        <a:srgbClr val="1D1D1D"/>
      </a:lt1>
      <a:dk2>
        <a:srgbClr val="000000"/>
      </a:dk2>
      <a:lt2>
        <a:srgbClr val="FFB900"/>
      </a:lt2>
      <a:accent1>
        <a:srgbClr val="F8D67B"/>
      </a:accent1>
      <a:accent2>
        <a:srgbClr val="A57800"/>
      </a:accent2>
      <a:accent3>
        <a:srgbClr val="FFFFFF"/>
      </a:accent3>
      <a:accent4>
        <a:srgbClr val="FFFFFF"/>
      </a:accent4>
      <a:accent5>
        <a:srgbClr val="FFFFFF"/>
      </a:accent5>
      <a:accent6>
        <a:srgbClr val="FFFFFF"/>
      </a:accent6>
      <a:hlink>
        <a:srgbClr val="FFF2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2481</TotalTime>
  <Words>2152</Words>
  <Application>Microsoft Office PowerPoint</Application>
  <PresentationFormat>On-screen Show (16:9)</PresentationFormat>
  <Paragraphs>149</Paragraphs>
  <Slides>28</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Wingdings</vt:lpstr>
      <vt:lpstr>Manrope</vt:lpstr>
      <vt:lpstr>Arial Black</vt:lpstr>
      <vt:lpstr>Comfortaa</vt:lpstr>
      <vt:lpstr>Righteous</vt:lpstr>
      <vt:lpstr>Recipes for Italian Cheese Month by Slidesgo</vt:lpstr>
      <vt:lpstr>Zomato RESTAURANT ANALYSIS </vt:lpstr>
      <vt:lpstr>ABOUT</vt:lpstr>
      <vt:lpstr>PowerPoint Presentation</vt:lpstr>
      <vt:lpstr>DATA SNAPSHOT  </vt:lpstr>
      <vt:lpstr>DATA CLEANING AND  PREPROCESSING</vt:lpstr>
      <vt:lpstr>ANALYTICAL APPROACH AND TOOLS</vt:lpstr>
      <vt:lpstr>ANALYTICAL APPROACH AND TOOLS</vt:lpstr>
      <vt:lpstr>ANALYTICAL APPROACH AND TOOLS</vt:lpstr>
      <vt:lpstr>OBJECTIVE QUESTION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Devika Nithian N H</cp:lastModifiedBy>
  <cp:revision>102</cp:revision>
  <dcterms:modified xsi:type="dcterms:W3CDTF">2024-08-05T11:55:45Z</dcterms:modified>
</cp:coreProperties>
</file>